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434" r:id="rId3"/>
    <p:sldId id="256" r:id="rId4"/>
    <p:sldId id="275" r:id="rId5"/>
    <p:sldId id="453" r:id="rId6"/>
    <p:sldId id="462" r:id="rId7"/>
    <p:sldId id="278" r:id="rId8"/>
    <p:sldId id="261" r:id="rId9"/>
    <p:sldId id="271" r:id="rId10"/>
    <p:sldId id="263" r:id="rId11"/>
    <p:sldId id="451" r:id="rId12"/>
    <p:sldId id="258" r:id="rId13"/>
    <p:sldId id="450" r:id="rId14"/>
    <p:sldId id="259" r:id="rId15"/>
    <p:sldId id="270" r:id="rId16"/>
    <p:sldId id="260" r:id="rId17"/>
    <p:sldId id="452" r:id="rId18"/>
    <p:sldId id="464" r:id="rId19"/>
    <p:sldId id="468" r:id="rId20"/>
    <p:sldId id="43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F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8" autoAdjust="0"/>
    <p:restoredTop sz="95509" autoAdjust="0"/>
  </p:normalViewPr>
  <p:slideViewPr>
    <p:cSldViewPr snapToGrid="0">
      <p:cViewPr varScale="1">
        <p:scale>
          <a:sx n="78" d="100"/>
          <a:sy n="78" d="100"/>
        </p:scale>
        <p:origin x="1402" y="5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E3773-E7F0-499F-B402-9C77A59DF5EE}" type="doc">
      <dgm:prSet loTypeId="urn:microsoft.com/office/officeart/2005/8/layout/vList4" loCatId="list" qsTypeId="urn:microsoft.com/office/officeart/2005/8/quickstyle/simple1" qsCatId="simple" csTypeId="urn:microsoft.com/office/officeart/2005/8/colors/accent1_2" csCatId="accent1" phldr="1"/>
      <dgm:spPr/>
    </dgm:pt>
    <dgm:pt modelId="{460F8784-7168-4856-89A9-0056D05A2443}">
      <dgm:prSet phldrT="[Tekst]"/>
      <dgm:spPr/>
      <dgm:t>
        <a:bodyPr/>
        <a:lstStyle/>
        <a:p>
          <a:r>
            <a:rPr lang="pl-PL" dirty="0"/>
            <a:t>Chat GPT (Open AI)</a:t>
          </a:r>
        </a:p>
      </dgm:t>
    </dgm:pt>
    <dgm:pt modelId="{28AB6091-6F32-4C7F-9F77-9D363C189FCE}" type="parTrans" cxnId="{149E5161-D6ED-4243-A0A9-8D7D2982CD2B}">
      <dgm:prSet/>
      <dgm:spPr/>
      <dgm:t>
        <a:bodyPr/>
        <a:lstStyle/>
        <a:p>
          <a:endParaRPr lang="pl-PL"/>
        </a:p>
      </dgm:t>
    </dgm:pt>
    <dgm:pt modelId="{D994BF38-D235-4A31-93EB-16372790B456}" type="sibTrans" cxnId="{149E5161-D6ED-4243-A0A9-8D7D2982CD2B}">
      <dgm:prSet/>
      <dgm:spPr/>
      <dgm:t>
        <a:bodyPr/>
        <a:lstStyle/>
        <a:p>
          <a:endParaRPr lang="pl-PL"/>
        </a:p>
      </dgm:t>
    </dgm:pt>
    <dgm:pt modelId="{31F94818-8DAB-4CFF-8549-24719D191AD8}">
      <dgm:prSet phldrT="[Tekst]"/>
      <dgm:spPr/>
      <dgm:t>
        <a:bodyPr/>
        <a:lstStyle/>
        <a:p>
          <a:r>
            <a:rPr lang="pl-PL" dirty="0" err="1"/>
            <a:t>Copilot</a:t>
          </a:r>
          <a:r>
            <a:rPr lang="pl-PL" dirty="0"/>
            <a:t> (Microsoft)</a:t>
          </a:r>
        </a:p>
      </dgm:t>
    </dgm:pt>
    <dgm:pt modelId="{2FB6F795-25A0-4D24-81C8-8CDCEDC51D92}" type="parTrans" cxnId="{B0E66A0D-DF19-4927-BB19-69ADCA607BFD}">
      <dgm:prSet/>
      <dgm:spPr/>
      <dgm:t>
        <a:bodyPr/>
        <a:lstStyle/>
        <a:p>
          <a:endParaRPr lang="pl-PL"/>
        </a:p>
      </dgm:t>
    </dgm:pt>
    <dgm:pt modelId="{227C9475-3B6E-42A1-A1B8-DCA4B02047D5}" type="sibTrans" cxnId="{B0E66A0D-DF19-4927-BB19-69ADCA607BFD}">
      <dgm:prSet/>
      <dgm:spPr/>
      <dgm:t>
        <a:bodyPr/>
        <a:lstStyle/>
        <a:p>
          <a:endParaRPr lang="pl-PL"/>
        </a:p>
      </dgm:t>
    </dgm:pt>
    <dgm:pt modelId="{6004C4E8-6F64-4BBD-9505-BFC12B82EFA6}">
      <dgm:prSet phldrT="[Tekst]"/>
      <dgm:spPr/>
      <dgm:t>
        <a:bodyPr/>
        <a:lstStyle/>
        <a:p>
          <a:r>
            <a:rPr lang="pl-PL" dirty="0" err="1"/>
            <a:t>Gemini</a:t>
          </a:r>
          <a:r>
            <a:rPr lang="pl-PL" dirty="0"/>
            <a:t> (Google)</a:t>
          </a:r>
        </a:p>
      </dgm:t>
    </dgm:pt>
    <dgm:pt modelId="{AB430707-9F28-40D4-A6A7-8C2C5CB51D0B}" type="parTrans" cxnId="{4A091274-32A0-4253-B811-0E5DB4E05E02}">
      <dgm:prSet/>
      <dgm:spPr/>
      <dgm:t>
        <a:bodyPr/>
        <a:lstStyle/>
        <a:p>
          <a:endParaRPr lang="pl-PL"/>
        </a:p>
      </dgm:t>
    </dgm:pt>
    <dgm:pt modelId="{ED45B7F0-8E8F-4D8C-871B-965833F1BB95}" type="sibTrans" cxnId="{4A091274-32A0-4253-B811-0E5DB4E05E02}">
      <dgm:prSet/>
      <dgm:spPr/>
      <dgm:t>
        <a:bodyPr/>
        <a:lstStyle/>
        <a:p>
          <a:endParaRPr lang="pl-PL"/>
        </a:p>
      </dgm:t>
    </dgm:pt>
    <dgm:pt modelId="{E67C9D59-3CD4-432E-951D-BF4214BDC41B}" type="pres">
      <dgm:prSet presAssocID="{15DE3773-E7F0-499F-B402-9C77A59DF5EE}" presName="linear" presStyleCnt="0">
        <dgm:presLayoutVars>
          <dgm:dir/>
          <dgm:resizeHandles val="exact"/>
        </dgm:presLayoutVars>
      </dgm:prSet>
      <dgm:spPr/>
    </dgm:pt>
    <dgm:pt modelId="{260AB9D3-418C-4CC9-A93A-35AF534E942F}" type="pres">
      <dgm:prSet presAssocID="{460F8784-7168-4856-89A9-0056D05A2443}" presName="comp" presStyleCnt="0"/>
      <dgm:spPr/>
    </dgm:pt>
    <dgm:pt modelId="{4FA6055E-9892-4654-9C34-6ABD62F6DAB0}" type="pres">
      <dgm:prSet presAssocID="{460F8784-7168-4856-89A9-0056D05A2443}" presName="box" presStyleLbl="node1" presStyleIdx="0" presStyleCnt="3"/>
      <dgm:spPr/>
    </dgm:pt>
    <dgm:pt modelId="{2F11E822-FFE9-4E91-BEFB-D7AD0AA64354}" type="pres">
      <dgm:prSet presAssocID="{460F8784-7168-4856-89A9-0056D05A2443}"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7542C995-85F4-4A83-BDFC-7532AE61AEC4}" type="pres">
      <dgm:prSet presAssocID="{460F8784-7168-4856-89A9-0056D05A2443}" presName="text" presStyleLbl="node1" presStyleIdx="0" presStyleCnt="3">
        <dgm:presLayoutVars>
          <dgm:bulletEnabled val="1"/>
        </dgm:presLayoutVars>
      </dgm:prSet>
      <dgm:spPr/>
    </dgm:pt>
    <dgm:pt modelId="{B0B964A0-E68C-4F52-9B9A-2E0626288F94}" type="pres">
      <dgm:prSet presAssocID="{D994BF38-D235-4A31-93EB-16372790B456}" presName="spacer" presStyleCnt="0"/>
      <dgm:spPr/>
    </dgm:pt>
    <dgm:pt modelId="{F990254F-B431-48BD-89B6-C3954F52400B}" type="pres">
      <dgm:prSet presAssocID="{31F94818-8DAB-4CFF-8549-24719D191AD8}" presName="comp" presStyleCnt="0"/>
      <dgm:spPr/>
    </dgm:pt>
    <dgm:pt modelId="{C95830DC-9663-4EA1-B298-BB2E0916B5CF}" type="pres">
      <dgm:prSet presAssocID="{31F94818-8DAB-4CFF-8549-24719D191AD8}" presName="box" presStyleLbl="node1" presStyleIdx="1" presStyleCnt="3"/>
      <dgm:spPr/>
    </dgm:pt>
    <dgm:pt modelId="{638191B3-2ED9-42E8-8C35-B3B2586308CA}" type="pres">
      <dgm:prSet presAssocID="{31F94818-8DAB-4CFF-8549-24719D191AD8}"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C140E177-5BA3-45C2-A3D2-49DF63C2129F}" type="pres">
      <dgm:prSet presAssocID="{31F94818-8DAB-4CFF-8549-24719D191AD8}" presName="text" presStyleLbl="node1" presStyleIdx="1" presStyleCnt="3">
        <dgm:presLayoutVars>
          <dgm:bulletEnabled val="1"/>
        </dgm:presLayoutVars>
      </dgm:prSet>
      <dgm:spPr/>
    </dgm:pt>
    <dgm:pt modelId="{21165325-B20A-48C6-B3D5-614DACEC6C5E}" type="pres">
      <dgm:prSet presAssocID="{227C9475-3B6E-42A1-A1B8-DCA4B02047D5}" presName="spacer" presStyleCnt="0"/>
      <dgm:spPr/>
    </dgm:pt>
    <dgm:pt modelId="{37FB1528-5CCF-48A3-98D3-0668BFBDE24F}" type="pres">
      <dgm:prSet presAssocID="{6004C4E8-6F64-4BBD-9505-BFC12B82EFA6}" presName="comp" presStyleCnt="0"/>
      <dgm:spPr/>
    </dgm:pt>
    <dgm:pt modelId="{E053DA7E-AE70-44EF-A640-A1965E3CED9F}" type="pres">
      <dgm:prSet presAssocID="{6004C4E8-6F64-4BBD-9505-BFC12B82EFA6}" presName="box" presStyleLbl="node1" presStyleIdx="2" presStyleCnt="3"/>
      <dgm:spPr/>
    </dgm:pt>
    <dgm:pt modelId="{02268280-C2BF-408E-8C42-28DA0D689484}" type="pres">
      <dgm:prSet presAssocID="{6004C4E8-6F64-4BBD-9505-BFC12B82EFA6}"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3300E188-5EEC-4661-8CFF-D8715C1BD9FF}" type="pres">
      <dgm:prSet presAssocID="{6004C4E8-6F64-4BBD-9505-BFC12B82EFA6}" presName="text" presStyleLbl="node1" presStyleIdx="2" presStyleCnt="3">
        <dgm:presLayoutVars>
          <dgm:bulletEnabled val="1"/>
        </dgm:presLayoutVars>
      </dgm:prSet>
      <dgm:spPr/>
    </dgm:pt>
  </dgm:ptLst>
  <dgm:cxnLst>
    <dgm:cxn modelId="{B0E66A0D-DF19-4927-BB19-69ADCA607BFD}" srcId="{15DE3773-E7F0-499F-B402-9C77A59DF5EE}" destId="{31F94818-8DAB-4CFF-8549-24719D191AD8}" srcOrd="1" destOrd="0" parTransId="{2FB6F795-25A0-4D24-81C8-8CDCEDC51D92}" sibTransId="{227C9475-3B6E-42A1-A1B8-DCA4B02047D5}"/>
    <dgm:cxn modelId="{1F3E2E3A-A2A1-4AD5-81C8-18CB50FDD24B}" type="presOf" srcId="{15DE3773-E7F0-499F-B402-9C77A59DF5EE}" destId="{E67C9D59-3CD4-432E-951D-BF4214BDC41B}" srcOrd="0" destOrd="0" presId="urn:microsoft.com/office/officeart/2005/8/layout/vList4"/>
    <dgm:cxn modelId="{149E5161-D6ED-4243-A0A9-8D7D2982CD2B}" srcId="{15DE3773-E7F0-499F-B402-9C77A59DF5EE}" destId="{460F8784-7168-4856-89A9-0056D05A2443}" srcOrd="0" destOrd="0" parTransId="{28AB6091-6F32-4C7F-9F77-9D363C189FCE}" sibTransId="{D994BF38-D235-4A31-93EB-16372790B456}"/>
    <dgm:cxn modelId="{F495E364-BBC7-4B1F-AAA8-3F4E8B953628}" type="presOf" srcId="{31F94818-8DAB-4CFF-8549-24719D191AD8}" destId="{C140E177-5BA3-45C2-A3D2-49DF63C2129F}" srcOrd="1" destOrd="0" presId="urn:microsoft.com/office/officeart/2005/8/layout/vList4"/>
    <dgm:cxn modelId="{4A091274-32A0-4253-B811-0E5DB4E05E02}" srcId="{15DE3773-E7F0-499F-B402-9C77A59DF5EE}" destId="{6004C4E8-6F64-4BBD-9505-BFC12B82EFA6}" srcOrd="2" destOrd="0" parTransId="{AB430707-9F28-40D4-A6A7-8C2C5CB51D0B}" sibTransId="{ED45B7F0-8E8F-4D8C-871B-965833F1BB95}"/>
    <dgm:cxn modelId="{D4951C5A-3784-4BC6-B9F8-6062F28025C8}" type="presOf" srcId="{6004C4E8-6F64-4BBD-9505-BFC12B82EFA6}" destId="{3300E188-5EEC-4661-8CFF-D8715C1BD9FF}" srcOrd="1" destOrd="0" presId="urn:microsoft.com/office/officeart/2005/8/layout/vList4"/>
    <dgm:cxn modelId="{B467497F-8361-49C8-98D2-18DAAD1ED30C}" type="presOf" srcId="{6004C4E8-6F64-4BBD-9505-BFC12B82EFA6}" destId="{E053DA7E-AE70-44EF-A640-A1965E3CED9F}" srcOrd="0" destOrd="0" presId="urn:microsoft.com/office/officeart/2005/8/layout/vList4"/>
    <dgm:cxn modelId="{A3911C9C-8117-4F68-B994-DEBCEE4B020B}" type="presOf" srcId="{460F8784-7168-4856-89A9-0056D05A2443}" destId="{4FA6055E-9892-4654-9C34-6ABD62F6DAB0}" srcOrd="0" destOrd="0" presId="urn:microsoft.com/office/officeart/2005/8/layout/vList4"/>
    <dgm:cxn modelId="{EAB4E8DB-59C9-407C-9990-4487EEFE7512}" type="presOf" srcId="{460F8784-7168-4856-89A9-0056D05A2443}" destId="{7542C995-85F4-4A83-BDFC-7532AE61AEC4}" srcOrd="1" destOrd="0" presId="urn:microsoft.com/office/officeart/2005/8/layout/vList4"/>
    <dgm:cxn modelId="{D196D0DD-5E17-466A-BCFF-40B799449DD6}" type="presOf" srcId="{31F94818-8DAB-4CFF-8549-24719D191AD8}" destId="{C95830DC-9663-4EA1-B298-BB2E0916B5CF}" srcOrd="0" destOrd="0" presId="urn:microsoft.com/office/officeart/2005/8/layout/vList4"/>
    <dgm:cxn modelId="{F206732D-F390-4F07-B295-B4F3CD213202}" type="presParOf" srcId="{E67C9D59-3CD4-432E-951D-BF4214BDC41B}" destId="{260AB9D3-418C-4CC9-A93A-35AF534E942F}" srcOrd="0" destOrd="0" presId="urn:microsoft.com/office/officeart/2005/8/layout/vList4"/>
    <dgm:cxn modelId="{B2213681-D513-475C-B6AF-284934CB1FC0}" type="presParOf" srcId="{260AB9D3-418C-4CC9-A93A-35AF534E942F}" destId="{4FA6055E-9892-4654-9C34-6ABD62F6DAB0}" srcOrd="0" destOrd="0" presId="urn:microsoft.com/office/officeart/2005/8/layout/vList4"/>
    <dgm:cxn modelId="{4C364AF9-90F4-4721-A948-4DE9308E43EE}" type="presParOf" srcId="{260AB9D3-418C-4CC9-A93A-35AF534E942F}" destId="{2F11E822-FFE9-4E91-BEFB-D7AD0AA64354}" srcOrd="1" destOrd="0" presId="urn:microsoft.com/office/officeart/2005/8/layout/vList4"/>
    <dgm:cxn modelId="{995D9ABC-D809-4FA6-8C42-7B89D5424D0F}" type="presParOf" srcId="{260AB9D3-418C-4CC9-A93A-35AF534E942F}" destId="{7542C995-85F4-4A83-BDFC-7532AE61AEC4}" srcOrd="2" destOrd="0" presId="urn:microsoft.com/office/officeart/2005/8/layout/vList4"/>
    <dgm:cxn modelId="{7B4EEBD9-B289-400E-BD79-1E04012D5A63}" type="presParOf" srcId="{E67C9D59-3CD4-432E-951D-BF4214BDC41B}" destId="{B0B964A0-E68C-4F52-9B9A-2E0626288F94}" srcOrd="1" destOrd="0" presId="urn:microsoft.com/office/officeart/2005/8/layout/vList4"/>
    <dgm:cxn modelId="{9E9AF154-FE60-4C25-A441-22CE2835CAB1}" type="presParOf" srcId="{E67C9D59-3CD4-432E-951D-BF4214BDC41B}" destId="{F990254F-B431-48BD-89B6-C3954F52400B}" srcOrd="2" destOrd="0" presId="urn:microsoft.com/office/officeart/2005/8/layout/vList4"/>
    <dgm:cxn modelId="{083E6DBD-F917-4745-B255-0220BA399784}" type="presParOf" srcId="{F990254F-B431-48BD-89B6-C3954F52400B}" destId="{C95830DC-9663-4EA1-B298-BB2E0916B5CF}" srcOrd="0" destOrd="0" presId="urn:microsoft.com/office/officeart/2005/8/layout/vList4"/>
    <dgm:cxn modelId="{08858746-9F1A-4DC3-85E8-1C19F93931AF}" type="presParOf" srcId="{F990254F-B431-48BD-89B6-C3954F52400B}" destId="{638191B3-2ED9-42E8-8C35-B3B2586308CA}" srcOrd="1" destOrd="0" presId="urn:microsoft.com/office/officeart/2005/8/layout/vList4"/>
    <dgm:cxn modelId="{8C4279AA-464B-4712-AD5E-301A2BF829E7}" type="presParOf" srcId="{F990254F-B431-48BD-89B6-C3954F52400B}" destId="{C140E177-5BA3-45C2-A3D2-49DF63C2129F}" srcOrd="2" destOrd="0" presId="urn:microsoft.com/office/officeart/2005/8/layout/vList4"/>
    <dgm:cxn modelId="{536EDB32-0A0D-40AB-9BBB-F45DDEB6B462}" type="presParOf" srcId="{E67C9D59-3CD4-432E-951D-BF4214BDC41B}" destId="{21165325-B20A-48C6-B3D5-614DACEC6C5E}" srcOrd="3" destOrd="0" presId="urn:microsoft.com/office/officeart/2005/8/layout/vList4"/>
    <dgm:cxn modelId="{022B2666-FC89-46D6-87F7-3BAB5D4D383F}" type="presParOf" srcId="{E67C9D59-3CD4-432E-951D-BF4214BDC41B}" destId="{37FB1528-5CCF-48A3-98D3-0668BFBDE24F}" srcOrd="4" destOrd="0" presId="urn:microsoft.com/office/officeart/2005/8/layout/vList4"/>
    <dgm:cxn modelId="{82F842FE-7284-444A-85A8-DCC3ED0ADD9E}" type="presParOf" srcId="{37FB1528-5CCF-48A3-98D3-0668BFBDE24F}" destId="{E053DA7E-AE70-44EF-A640-A1965E3CED9F}" srcOrd="0" destOrd="0" presId="urn:microsoft.com/office/officeart/2005/8/layout/vList4"/>
    <dgm:cxn modelId="{6F091B53-4428-43DD-9300-489835D5233E}" type="presParOf" srcId="{37FB1528-5CCF-48A3-98D3-0668BFBDE24F}" destId="{02268280-C2BF-408E-8C42-28DA0D689484}" srcOrd="1" destOrd="0" presId="urn:microsoft.com/office/officeart/2005/8/layout/vList4"/>
    <dgm:cxn modelId="{E82516F8-F2B9-4AA4-A6A1-A67CAADD3C3C}" type="presParOf" srcId="{37FB1528-5CCF-48A3-98D3-0668BFBDE24F}" destId="{3300E188-5EEC-4661-8CFF-D8715C1BD9F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6055E-9892-4654-9C34-6ABD62F6DAB0}">
      <dsp:nvSpPr>
        <dsp:cNvPr id="0" name=""/>
        <dsp:cNvSpPr/>
      </dsp:nvSpPr>
      <dsp:spPr>
        <a:xfrm>
          <a:off x="0" y="0"/>
          <a:ext cx="7301948" cy="1108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pl-PL" sz="5100" kern="1200" dirty="0"/>
            <a:t>Chat GPT (Open AI)</a:t>
          </a:r>
        </a:p>
      </dsp:txBody>
      <dsp:txXfrm>
        <a:off x="1571273" y="0"/>
        <a:ext cx="5730674" cy="1108834"/>
      </dsp:txXfrm>
    </dsp:sp>
    <dsp:sp modelId="{2F11E822-FFE9-4E91-BEFB-D7AD0AA64354}">
      <dsp:nvSpPr>
        <dsp:cNvPr id="0" name=""/>
        <dsp:cNvSpPr/>
      </dsp:nvSpPr>
      <dsp:spPr>
        <a:xfrm>
          <a:off x="110883" y="110883"/>
          <a:ext cx="1460389" cy="88706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5830DC-9663-4EA1-B298-BB2E0916B5CF}">
      <dsp:nvSpPr>
        <dsp:cNvPr id="0" name=""/>
        <dsp:cNvSpPr/>
      </dsp:nvSpPr>
      <dsp:spPr>
        <a:xfrm>
          <a:off x="0" y="1219717"/>
          <a:ext cx="7301948" cy="1108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pl-PL" sz="5100" kern="1200" dirty="0" err="1"/>
            <a:t>Copilot</a:t>
          </a:r>
          <a:r>
            <a:rPr lang="pl-PL" sz="5100" kern="1200" dirty="0"/>
            <a:t> (Microsoft)</a:t>
          </a:r>
        </a:p>
      </dsp:txBody>
      <dsp:txXfrm>
        <a:off x="1571273" y="1219717"/>
        <a:ext cx="5730674" cy="1108834"/>
      </dsp:txXfrm>
    </dsp:sp>
    <dsp:sp modelId="{638191B3-2ED9-42E8-8C35-B3B2586308CA}">
      <dsp:nvSpPr>
        <dsp:cNvPr id="0" name=""/>
        <dsp:cNvSpPr/>
      </dsp:nvSpPr>
      <dsp:spPr>
        <a:xfrm>
          <a:off x="110883" y="1330601"/>
          <a:ext cx="1460389" cy="88706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3DA7E-AE70-44EF-A640-A1965E3CED9F}">
      <dsp:nvSpPr>
        <dsp:cNvPr id="0" name=""/>
        <dsp:cNvSpPr/>
      </dsp:nvSpPr>
      <dsp:spPr>
        <a:xfrm>
          <a:off x="0" y="2439435"/>
          <a:ext cx="7301948" cy="1108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pl-PL" sz="5100" kern="1200" dirty="0" err="1"/>
            <a:t>Gemini</a:t>
          </a:r>
          <a:r>
            <a:rPr lang="pl-PL" sz="5100" kern="1200" dirty="0"/>
            <a:t> (Google)</a:t>
          </a:r>
        </a:p>
      </dsp:txBody>
      <dsp:txXfrm>
        <a:off x="1571273" y="2439435"/>
        <a:ext cx="5730674" cy="1108834"/>
      </dsp:txXfrm>
    </dsp:sp>
    <dsp:sp modelId="{02268280-C2BF-408E-8C42-28DA0D689484}">
      <dsp:nvSpPr>
        <dsp:cNvPr id="0" name=""/>
        <dsp:cNvSpPr/>
      </dsp:nvSpPr>
      <dsp:spPr>
        <a:xfrm>
          <a:off x="110883" y="2550319"/>
          <a:ext cx="1460389" cy="8870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F288A-B4C8-4E99-BDE2-D096DB0662F8}" type="datetimeFigureOut">
              <a:rPr lang="pl-PL" smtClean="0"/>
              <a:t>23.05.2025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11B4D-C8AC-4AF1-8D53-FEAA411F062E}" type="slidenum">
              <a:rPr lang="pl-PL" smtClean="0"/>
              <a:t>‹#›</a:t>
            </a:fld>
            <a:endParaRPr lang="pl-PL"/>
          </a:p>
        </p:txBody>
      </p:sp>
    </p:spTree>
    <p:extLst>
      <p:ext uri="{BB962C8B-B14F-4D97-AF65-F5344CB8AC3E}">
        <p14:creationId xmlns:p14="http://schemas.microsoft.com/office/powerpoint/2010/main" val="402952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inkedin.com/pulse/cztery-polskie-ai-i-r%C3%B3%C5%BCne-podej%C5%9Bcia-krzysztof-habowski-74iyf?trk=public_post_feed-article-cont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
        <p:nvSpPr>
          <p:cNvPr id="4" name="Numer slajdu — symbol zastępczy 3"/>
          <p:cNvSpPr>
            <a:spLocks noGrp="1"/>
          </p:cNvSpPr>
          <p:nvPr>
            <p:ph type="sldNum" sz="quarter" idx="10"/>
          </p:nvPr>
        </p:nvSpPr>
        <p:spPr/>
        <p:txBody>
          <a:bodyPr rtlCol="0"/>
          <a:lstStyle/>
          <a:p>
            <a:pPr rtl="0"/>
            <a:fld id="{4B725628-3A68-42F4-BA86-981817953149}" type="slidenum">
              <a:rPr lang="pl-PL" smtClean="0"/>
              <a:t>1</a:t>
            </a:fld>
            <a:endParaRPr lang="pl-PL"/>
          </a:p>
        </p:txBody>
      </p:sp>
    </p:spTree>
    <p:extLst>
      <p:ext uri="{BB962C8B-B14F-4D97-AF65-F5344CB8AC3E}">
        <p14:creationId xmlns:p14="http://schemas.microsoft.com/office/powerpoint/2010/main" val="153291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6711B4D-C8AC-4AF1-8D53-FEAA411F062E}" type="slidenum">
              <a:rPr lang="pl-PL" smtClean="0"/>
              <a:t>2</a:t>
            </a:fld>
            <a:endParaRPr lang="pl-PL"/>
          </a:p>
        </p:txBody>
      </p:sp>
    </p:spTree>
    <p:extLst>
      <p:ext uri="{BB962C8B-B14F-4D97-AF65-F5344CB8AC3E}">
        <p14:creationId xmlns:p14="http://schemas.microsoft.com/office/powerpoint/2010/main" val="253702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hlinkClick r:id="rId3"/>
              </a:rPr>
              <a:t>https://www.linkedin.com/pulse/cztery-polskie-ai-i-r%C3%B3%C5%BCne-podej%C5%9Bcia-krzysztof-habowski-74iyf?trk=public_post_feed-article-content</a:t>
            </a:r>
            <a:endParaRPr lang="pl-PL" dirty="0"/>
          </a:p>
          <a:p>
            <a:endParaRPr lang="pl-PL" dirty="0"/>
          </a:p>
        </p:txBody>
      </p:sp>
      <p:sp>
        <p:nvSpPr>
          <p:cNvPr id="4" name="Symbol zastępczy numeru slajdu 3"/>
          <p:cNvSpPr>
            <a:spLocks noGrp="1"/>
          </p:cNvSpPr>
          <p:nvPr>
            <p:ph type="sldNum" sz="quarter" idx="5"/>
          </p:nvPr>
        </p:nvSpPr>
        <p:spPr/>
        <p:txBody>
          <a:bodyPr/>
          <a:lstStyle/>
          <a:p>
            <a:fld id="{66935D20-4E15-4DC6-A6DB-16536C0889CA}" type="slidenum">
              <a:rPr lang="pl-PL" smtClean="0"/>
              <a:t>6</a:t>
            </a:fld>
            <a:endParaRPr lang="pl-PL"/>
          </a:p>
        </p:txBody>
      </p:sp>
    </p:spTree>
    <p:extLst>
      <p:ext uri="{BB962C8B-B14F-4D97-AF65-F5344CB8AC3E}">
        <p14:creationId xmlns:p14="http://schemas.microsoft.com/office/powerpoint/2010/main" val="102835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Jest algorytm który nie pozwala wygrać, co najwyżej zremisować.</a:t>
            </a:r>
          </a:p>
        </p:txBody>
      </p:sp>
      <p:sp>
        <p:nvSpPr>
          <p:cNvPr id="4" name="Symbol zastępczy numeru slajdu 3"/>
          <p:cNvSpPr>
            <a:spLocks noGrp="1"/>
          </p:cNvSpPr>
          <p:nvPr>
            <p:ph type="sldNum" sz="quarter" idx="10"/>
          </p:nvPr>
        </p:nvSpPr>
        <p:spPr/>
        <p:txBody>
          <a:bodyPr/>
          <a:lstStyle/>
          <a:p>
            <a:fld id="{16711B4D-C8AC-4AF1-8D53-FEAA411F062E}" type="slidenum">
              <a:rPr lang="pl-PL" smtClean="0"/>
              <a:t>8</a:t>
            </a:fld>
            <a:endParaRPr lang="pl-PL"/>
          </a:p>
        </p:txBody>
      </p:sp>
    </p:spTree>
    <p:extLst>
      <p:ext uri="{BB962C8B-B14F-4D97-AF65-F5344CB8AC3E}">
        <p14:creationId xmlns:p14="http://schemas.microsoft.com/office/powerpoint/2010/main" val="73745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2880 rdzeni oraz 15 TB pamięci operacyjnej, Programiści „nakarmili” Watsona zbiorem danych łącznej objętości ok. czterech terabajtów</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Watson potrzebował do tego mocy 80 kilowatów, podczas gdy przeciętnemu mózgowi ludzkiemu wystarcza 20 watów...</a:t>
            </a:r>
          </a:p>
          <a:p>
            <a:endParaRPr lang="pl-PL" dirty="0"/>
          </a:p>
        </p:txBody>
      </p:sp>
      <p:sp>
        <p:nvSpPr>
          <p:cNvPr id="4" name="Symbol zastępczy numeru slajdu 3"/>
          <p:cNvSpPr>
            <a:spLocks noGrp="1"/>
          </p:cNvSpPr>
          <p:nvPr>
            <p:ph type="sldNum" sz="quarter" idx="10"/>
          </p:nvPr>
        </p:nvSpPr>
        <p:spPr/>
        <p:txBody>
          <a:bodyPr/>
          <a:lstStyle/>
          <a:p>
            <a:fld id="{16711B4D-C8AC-4AF1-8D53-FEAA411F062E}" type="slidenum">
              <a:rPr lang="pl-PL" smtClean="0"/>
              <a:t>11</a:t>
            </a:fld>
            <a:endParaRPr lang="pl-PL"/>
          </a:p>
        </p:txBody>
      </p:sp>
    </p:spTree>
    <p:extLst>
      <p:ext uri="{BB962C8B-B14F-4D97-AF65-F5344CB8AC3E}">
        <p14:creationId xmlns:p14="http://schemas.microsoft.com/office/powerpoint/2010/main" val="61657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czyt</a:t>
            </a:r>
            <a:r>
              <a:rPr lang="pl-PL" dirty="0"/>
              <a:t> „</a:t>
            </a:r>
            <a:r>
              <a:rPr lang="pl-PL" dirty="0" err="1"/>
              <a:t>czess</a:t>
            </a:r>
            <a:r>
              <a:rPr lang="pl-PL" dirty="0"/>
              <a:t>”</a:t>
            </a:r>
          </a:p>
        </p:txBody>
      </p:sp>
      <p:sp>
        <p:nvSpPr>
          <p:cNvPr id="4" name="Symbol zastępczy numeru slajdu 3"/>
          <p:cNvSpPr>
            <a:spLocks noGrp="1"/>
          </p:cNvSpPr>
          <p:nvPr>
            <p:ph type="sldNum" sz="quarter" idx="5"/>
          </p:nvPr>
        </p:nvSpPr>
        <p:spPr/>
        <p:txBody>
          <a:bodyPr/>
          <a:lstStyle/>
          <a:p>
            <a:fld id="{16711B4D-C8AC-4AF1-8D53-FEAA411F062E}" type="slidenum">
              <a:rPr lang="pl-PL" smtClean="0"/>
              <a:t>12</a:t>
            </a:fld>
            <a:endParaRPr lang="pl-PL"/>
          </a:p>
        </p:txBody>
      </p:sp>
    </p:spTree>
    <p:extLst>
      <p:ext uri="{BB962C8B-B14F-4D97-AF65-F5344CB8AC3E}">
        <p14:creationId xmlns:p14="http://schemas.microsoft.com/office/powerpoint/2010/main" val="149441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t>To więcej niż szacowana liczba atomów we wszechświecie.  10^171</a:t>
            </a:r>
          </a:p>
          <a:p>
            <a:endParaRPr lang="pl-PL" dirty="0"/>
          </a:p>
        </p:txBody>
      </p:sp>
      <p:sp>
        <p:nvSpPr>
          <p:cNvPr id="4" name="Symbol zastępczy numeru slajdu 3"/>
          <p:cNvSpPr>
            <a:spLocks noGrp="1"/>
          </p:cNvSpPr>
          <p:nvPr>
            <p:ph type="sldNum" sz="quarter" idx="10"/>
          </p:nvPr>
        </p:nvSpPr>
        <p:spPr/>
        <p:txBody>
          <a:bodyPr/>
          <a:lstStyle/>
          <a:p>
            <a:fld id="{16711B4D-C8AC-4AF1-8D53-FEAA411F062E}" type="slidenum">
              <a:rPr lang="pl-PL" smtClean="0"/>
              <a:t>14</a:t>
            </a:fld>
            <a:endParaRPr lang="pl-PL"/>
          </a:p>
        </p:txBody>
      </p:sp>
    </p:spTree>
    <p:extLst>
      <p:ext uri="{BB962C8B-B14F-4D97-AF65-F5344CB8AC3E}">
        <p14:creationId xmlns:p14="http://schemas.microsoft.com/office/powerpoint/2010/main" val="1853270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
        <p:nvSpPr>
          <p:cNvPr id="4" name="Numer slajdu — symbol zastępczy 3"/>
          <p:cNvSpPr>
            <a:spLocks noGrp="1"/>
          </p:cNvSpPr>
          <p:nvPr>
            <p:ph type="sldNum" sz="quarter" idx="10"/>
          </p:nvPr>
        </p:nvSpPr>
        <p:spPr/>
        <p:txBody>
          <a:bodyPr rtlCol="0"/>
          <a:lstStyle/>
          <a:p>
            <a:pPr rtl="0"/>
            <a:fld id="{4B725628-3A68-42F4-BA86-981817953149}" type="slidenum">
              <a:rPr lang="pl-PL" smtClean="0"/>
              <a:t>19</a:t>
            </a:fld>
            <a:endParaRPr lang="pl-PL"/>
          </a:p>
        </p:txBody>
      </p:sp>
    </p:spTree>
    <p:extLst>
      <p:ext uri="{BB962C8B-B14F-4D97-AF65-F5344CB8AC3E}">
        <p14:creationId xmlns:p14="http://schemas.microsoft.com/office/powerpoint/2010/main" val="175648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1236B806-AC16-4644-85EE-5E1CA5E19230}" type="datetimeFigureOut">
              <a:rPr lang="pl-PL" smtClean="0"/>
              <a:t>23.05.2025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317480A-3D80-430C-8A3F-D9981C5BA49C}" type="slidenum">
              <a:rPr lang="pl-PL" smtClean="0"/>
              <a:t>‹#›</a:t>
            </a:fld>
            <a:endParaRPr lang="pl-PL"/>
          </a:p>
        </p:txBody>
      </p:sp>
    </p:spTree>
    <p:extLst>
      <p:ext uri="{BB962C8B-B14F-4D97-AF65-F5344CB8AC3E}">
        <p14:creationId xmlns:p14="http://schemas.microsoft.com/office/powerpoint/2010/main" val="398625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236B806-AC16-4644-85EE-5E1CA5E19230}" type="datetimeFigureOut">
              <a:rPr lang="pl-PL" smtClean="0"/>
              <a:t>23.05.2025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317480A-3D80-430C-8A3F-D9981C5BA49C}" type="slidenum">
              <a:rPr lang="pl-PL" smtClean="0"/>
              <a:t>‹#›</a:t>
            </a:fld>
            <a:endParaRPr lang="pl-PL"/>
          </a:p>
        </p:txBody>
      </p:sp>
    </p:spTree>
    <p:extLst>
      <p:ext uri="{BB962C8B-B14F-4D97-AF65-F5344CB8AC3E}">
        <p14:creationId xmlns:p14="http://schemas.microsoft.com/office/powerpoint/2010/main" val="68484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236B806-AC16-4644-85EE-5E1CA5E19230}" type="datetimeFigureOut">
              <a:rPr lang="pl-PL" smtClean="0"/>
              <a:t>23.05.2025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317480A-3D80-430C-8A3F-D9981C5BA49C}" type="slidenum">
              <a:rPr lang="pl-PL" smtClean="0"/>
              <a:t>‹#›</a:t>
            </a:fld>
            <a:endParaRPr lang="pl-PL"/>
          </a:p>
        </p:txBody>
      </p:sp>
    </p:spTree>
    <p:extLst>
      <p:ext uri="{BB962C8B-B14F-4D97-AF65-F5344CB8AC3E}">
        <p14:creationId xmlns:p14="http://schemas.microsoft.com/office/powerpoint/2010/main" val="1502367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pl-PL"/>
              <a:t>Kliknij, aby edytować styl</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CB3BE932-A4B6-4888-BEB9-19BC4BCFA2AE}" type="datetimeFigureOut">
              <a:rPr lang="pl-PL" smtClean="0"/>
              <a:pPr/>
              <a:t>23.05.2025</a:t>
            </a:fld>
            <a:endParaRPr lang="pl-PL"/>
          </a:p>
        </p:txBody>
      </p:sp>
      <p:sp>
        <p:nvSpPr>
          <p:cNvPr id="5" name="Footer Placeholder 4"/>
          <p:cNvSpPr>
            <a:spLocks noGrp="1"/>
          </p:cNvSpPr>
          <p:nvPr>
            <p:ph type="ftr" sz="quarter" idx="11"/>
          </p:nvPr>
        </p:nvSpPr>
        <p:spPr>
          <a:xfrm>
            <a:off x="1900237" y="5410202"/>
            <a:ext cx="3843665" cy="365125"/>
          </a:xfrm>
        </p:spPr>
        <p:txBody>
          <a:bodyPr/>
          <a:lstStyle/>
          <a:p>
            <a:endParaRPr lang="pl-PL"/>
          </a:p>
        </p:txBody>
      </p:sp>
      <p:sp>
        <p:nvSpPr>
          <p:cNvPr id="6" name="Slide Number Placeholder 5"/>
          <p:cNvSpPr>
            <a:spLocks noGrp="1"/>
          </p:cNvSpPr>
          <p:nvPr>
            <p:ph type="sldNum" sz="quarter" idx="12"/>
          </p:nvPr>
        </p:nvSpPr>
        <p:spPr>
          <a:xfrm>
            <a:off x="7915603" y="5410200"/>
            <a:ext cx="578317" cy="365125"/>
          </a:xfrm>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2191289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pl-PL"/>
              <a:t>Kliknij, aby edytować styl</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CB3BE932-A4B6-4888-BEB9-19BC4BCFA2AE}" type="datetimeFigureOut">
              <a:rPr lang="pl-PL" smtClean="0"/>
              <a:pPr/>
              <a:t>23.05.2025</a:t>
            </a:fld>
            <a:endParaRPr lang="pl-PL"/>
          </a:p>
        </p:txBody>
      </p:sp>
      <p:sp>
        <p:nvSpPr>
          <p:cNvPr id="50" name="Footer Placeholder 4"/>
          <p:cNvSpPr>
            <a:spLocks noGrp="1"/>
          </p:cNvSpPr>
          <p:nvPr>
            <p:ph type="ftr" sz="quarter" idx="11"/>
          </p:nvPr>
        </p:nvSpPr>
        <p:spPr>
          <a:xfrm>
            <a:off x="856059" y="5883276"/>
            <a:ext cx="4679482" cy="365125"/>
          </a:xfrm>
        </p:spPr>
        <p:txBody>
          <a:bodyPr/>
          <a:lstStyle/>
          <a:p>
            <a:endParaRPr lang="pl-PL"/>
          </a:p>
        </p:txBody>
      </p:sp>
      <p:sp>
        <p:nvSpPr>
          <p:cNvPr id="51" name="Slide Number Placeholder 5"/>
          <p:cNvSpPr>
            <a:spLocks noGrp="1"/>
          </p:cNvSpPr>
          <p:nvPr>
            <p:ph type="sldNum" sz="quarter" idx="12"/>
          </p:nvPr>
        </p:nvSpPr>
        <p:spPr>
          <a:xfrm>
            <a:off x="7707241" y="5883275"/>
            <a:ext cx="578317" cy="365125"/>
          </a:xfrm>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3483390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388672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218271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pl-PL"/>
              <a:t>Kliknij, aby edytować styl</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56058" y="3073398"/>
            <a:ext cx="3658793" cy="271780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3073398"/>
            <a:ext cx="3656408" cy="271780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1799422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3044644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2707691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144908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236B806-AC16-4644-85EE-5E1CA5E19230}" type="datetimeFigureOut">
              <a:rPr lang="pl-PL" smtClean="0"/>
              <a:t>23.05.2025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317480A-3D80-430C-8A3F-D9981C5BA49C}" type="slidenum">
              <a:rPr lang="pl-PL" smtClean="0"/>
              <a:t>‹#›</a:t>
            </a:fld>
            <a:endParaRPr lang="pl-PL"/>
          </a:p>
        </p:txBody>
      </p:sp>
    </p:spTree>
    <p:extLst>
      <p:ext uri="{BB962C8B-B14F-4D97-AF65-F5344CB8AC3E}">
        <p14:creationId xmlns:p14="http://schemas.microsoft.com/office/powerpoint/2010/main" val="304273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3616040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1202017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2671584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pl-PL"/>
              <a:t>Kliknij, aby edytować styl</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90A3D45-204C-49EA-B6A7-581B9419EDA4}" type="slidenum">
              <a:rPr lang="pl-PL" smtClean="0"/>
              <a:pPr/>
              <a:t>‹#›</a:t>
            </a:fld>
            <a:endParaRPr lang="pl-PL"/>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603377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2920048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pl-PL"/>
              <a:t>Kliknij, aby edytować styl</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528970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pl-PL"/>
              <a:t>Kliknij, aby edytować styl</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pl-PL"/>
              <a:t>Kliknij ikonę, aby dodać obraz</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pl-PL"/>
              <a:t>Kliknij ikonę, aby dodać obraz</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pl-PL"/>
              <a:t>Kliknij ikonę, aby dodać obraz</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4" name="Footer Placeholder 3"/>
          <p:cNvSpPr>
            <a:spLocks noGrp="1"/>
          </p:cNvSpPr>
          <p:nvPr>
            <p:ph type="ftr" sz="quarter" idx="11"/>
          </p:nvPr>
        </p:nvSpPr>
        <p:spPr/>
        <p:txBody>
          <a:bodyPr/>
          <a:lstStyle>
            <a:lvl1pPr>
              <a:defRPr cap="all" baseline="0"/>
            </a:lvl1pPr>
          </a:lstStyle>
          <a:p>
            <a:endParaRPr lang="pl-PL"/>
          </a:p>
        </p:txBody>
      </p:sp>
      <p:sp>
        <p:nvSpPr>
          <p:cNvPr id="5" name="Slide Number Placeholder 4"/>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3431595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1242182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B3BE932-A4B6-4888-BEB9-19BC4BCFA2AE}" type="datetimeFigureOut">
              <a:rPr lang="pl-PL" smtClean="0"/>
              <a:pPr/>
              <a:t>23.05.2025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90A3D45-204C-49EA-B6A7-581B9419EDA4}" type="slidenum">
              <a:rPr lang="pl-PL" smtClean="0"/>
              <a:pPr/>
              <a:t>‹#›</a:t>
            </a:fld>
            <a:endParaRPr lang="pl-PL"/>
          </a:p>
        </p:txBody>
      </p:sp>
    </p:spTree>
    <p:extLst>
      <p:ext uri="{BB962C8B-B14F-4D97-AF65-F5344CB8AC3E}">
        <p14:creationId xmlns:p14="http://schemas.microsoft.com/office/powerpoint/2010/main" val="244517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236B806-AC16-4644-85EE-5E1CA5E19230}" type="datetimeFigureOut">
              <a:rPr lang="pl-PL" smtClean="0"/>
              <a:t>23.05.2025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317480A-3D80-430C-8A3F-D9981C5BA49C}" type="slidenum">
              <a:rPr lang="pl-PL" smtClean="0"/>
              <a:t>‹#›</a:t>
            </a:fld>
            <a:endParaRPr lang="pl-PL"/>
          </a:p>
        </p:txBody>
      </p:sp>
    </p:spTree>
    <p:extLst>
      <p:ext uri="{BB962C8B-B14F-4D97-AF65-F5344CB8AC3E}">
        <p14:creationId xmlns:p14="http://schemas.microsoft.com/office/powerpoint/2010/main" val="113626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236B806-AC16-4644-85EE-5E1CA5E19230}" type="datetimeFigureOut">
              <a:rPr lang="pl-PL" smtClean="0"/>
              <a:t>23.05.2025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317480A-3D80-430C-8A3F-D9981C5BA49C}" type="slidenum">
              <a:rPr lang="pl-PL" smtClean="0"/>
              <a:t>‹#›</a:t>
            </a:fld>
            <a:endParaRPr lang="pl-PL"/>
          </a:p>
        </p:txBody>
      </p:sp>
    </p:spTree>
    <p:extLst>
      <p:ext uri="{BB962C8B-B14F-4D97-AF65-F5344CB8AC3E}">
        <p14:creationId xmlns:p14="http://schemas.microsoft.com/office/powerpoint/2010/main" val="31649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236B806-AC16-4644-85EE-5E1CA5E19230}" type="datetimeFigureOut">
              <a:rPr lang="pl-PL" smtClean="0"/>
              <a:t>23.05.2025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317480A-3D80-430C-8A3F-D9981C5BA49C}" type="slidenum">
              <a:rPr lang="pl-PL" smtClean="0"/>
              <a:t>‹#›</a:t>
            </a:fld>
            <a:endParaRPr lang="pl-PL"/>
          </a:p>
        </p:txBody>
      </p:sp>
    </p:spTree>
    <p:extLst>
      <p:ext uri="{BB962C8B-B14F-4D97-AF65-F5344CB8AC3E}">
        <p14:creationId xmlns:p14="http://schemas.microsoft.com/office/powerpoint/2010/main" val="140216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236B806-AC16-4644-85EE-5E1CA5E19230}" type="datetimeFigureOut">
              <a:rPr lang="pl-PL" smtClean="0"/>
              <a:t>23.05.2025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317480A-3D80-430C-8A3F-D9981C5BA49C}" type="slidenum">
              <a:rPr lang="pl-PL" smtClean="0"/>
              <a:t>‹#›</a:t>
            </a:fld>
            <a:endParaRPr lang="pl-PL"/>
          </a:p>
        </p:txBody>
      </p:sp>
    </p:spTree>
    <p:extLst>
      <p:ext uri="{BB962C8B-B14F-4D97-AF65-F5344CB8AC3E}">
        <p14:creationId xmlns:p14="http://schemas.microsoft.com/office/powerpoint/2010/main" val="24040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6B806-AC16-4644-85EE-5E1CA5E19230}" type="datetimeFigureOut">
              <a:rPr lang="pl-PL" smtClean="0"/>
              <a:t>23.05.2025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317480A-3D80-430C-8A3F-D9981C5BA49C}" type="slidenum">
              <a:rPr lang="pl-PL" smtClean="0"/>
              <a:t>‹#›</a:t>
            </a:fld>
            <a:endParaRPr lang="pl-PL"/>
          </a:p>
        </p:txBody>
      </p:sp>
    </p:spTree>
    <p:extLst>
      <p:ext uri="{BB962C8B-B14F-4D97-AF65-F5344CB8AC3E}">
        <p14:creationId xmlns:p14="http://schemas.microsoft.com/office/powerpoint/2010/main" val="550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1236B806-AC16-4644-85EE-5E1CA5E19230}" type="datetimeFigureOut">
              <a:rPr lang="pl-PL" smtClean="0"/>
              <a:t>23.05.2025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317480A-3D80-430C-8A3F-D9981C5BA49C}" type="slidenum">
              <a:rPr lang="pl-PL" smtClean="0"/>
              <a:t>‹#›</a:t>
            </a:fld>
            <a:endParaRPr lang="pl-PL"/>
          </a:p>
        </p:txBody>
      </p:sp>
    </p:spTree>
    <p:extLst>
      <p:ext uri="{BB962C8B-B14F-4D97-AF65-F5344CB8AC3E}">
        <p14:creationId xmlns:p14="http://schemas.microsoft.com/office/powerpoint/2010/main" val="364839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1236B806-AC16-4644-85EE-5E1CA5E19230}" type="datetimeFigureOut">
              <a:rPr lang="pl-PL" smtClean="0"/>
              <a:t>23.05.2025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317480A-3D80-430C-8A3F-D9981C5BA49C}" type="slidenum">
              <a:rPr lang="pl-PL" smtClean="0"/>
              <a:t>‹#›</a:t>
            </a:fld>
            <a:endParaRPr lang="pl-PL"/>
          </a:p>
        </p:txBody>
      </p:sp>
    </p:spTree>
    <p:extLst>
      <p:ext uri="{BB962C8B-B14F-4D97-AF65-F5344CB8AC3E}">
        <p14:creationId xmlns:p14="http://schemas.microsoft.com/office/powerpoint/2010/main" val="321059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6B806-AC16-4644-85EE-5E1CA5E19230}" type="datetimeFigureOut">
              <a:rPr lang="pl-PL" smtClean="0"/>
              <a:t>23.05.2025</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7480A-3D80-430C-8A3F-D9981C5BA49C}" type="slidenum">
              <a:rPr lang="pl-PL" smtClean="0"/>
              <a:t>‹#›</a:t>
            </a:fld>
            <a:endParaRPr lang="pl-PL"/>
          </a:p>
        </p:txBody>
      </p:sp>
    </p:spTree>
    <p:extLst>
      <p:ext uri="{BB962C8B-B14F-4D97-AF65-F5344CB8AC3E}">
        <p14:creationId xmlns:p14="http://schemas.microsoft.com/office/powerpoint/2010/main" val="4224951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B3BE932-A4B6-4888-BEB9-19BC4BCFA2AE}" type="datetimeFigureOut">
              <a:rPr lang="pl-PL" smtClean="0"/>
              <a:pPr/>
              <a:t>23.05.2025</a:t>
            </a:fld>
            <a:endParaRPr lang="pl-PL"/>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0A3D45-204C-49EA-B6A7-581B9419EDA4}" type="slidenum">
              <a:rPr lang="pl-PL" smtClean="0"/>
              <a:pPr/>
              <a:t>‹#›</a:t>
            </a:fld>
            <a:endParaRPr lang="pl-PL"/>
          </a:p>
        </p:txBody>
      </p:sp>
    </p:spTree>
    <p:extLst>
      <p:ext uri="{BB962C8B-B14F-4D97-AF65-F5344CB8AC3E}">
        <p14:creationId xmlns:p14="http://schemas.microsoft.com/office/powerpoint/2010/main" val="121286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1.webp"/><Relationship Id="rId4" Type="http://schemas.openxmlformats.org/officeDocument/2006/relationships/image" Target="../media/image30.webp"/></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3"/>
          <a:srcRect r="64194"/>
          <a:stretch/>
        </p:blipFill>
        <p:spPr>
          <a:xfrm>
            <a:off x="15" y="0"/>
            <a:ext cx="9143985" cy="6858000"/>
          </a:xfrm>
          <a:prstGeom prst="rect">
            <a:avLst/>
          </a:prstGeom>
        </p:spPr>
      </p:pic>
      <p:pic>
        <p:nvPicPr>
          <p:cNvPr id="6" name="Obraz 5">
            <a:extLst>
              <a:ext uri="{FF2B5EF4-FFF2-40B4-BE49-F238E27FC236}">
                <a16:creationId xmlns:a16="http://schemas.microsoft.com/office/drawing/2014/main" id="{A3AD3669-629D-4012-9A43-867E9530C7EF}"/>
              </a:ext>
            </a:extLst>
          </p:cNvPr>
          <p:cNvPicPr>
            <a:picLocks noChangeAspect="1"/>
          </p:cNvPicPr>
          <p:nvPr/>
        </p:nvPicPr>
        <p:blipFill>
          <a:blip r:embed="rId4"/>
          <a:stretch>
            <a:fillRect/>
          </a:stretch>
        </p:blipFill>
        <p:spPr>
          <a:xfrm>
            <a:off x="228908" y="230180"/>
            <a:ext cx="2526384" cy="2257865"/>
          </a:xfrm>
          <a:prstGeom prst="rect">
            <a:avLst/>
          </a:prstGeom>
        </p:spPr>
      </p:pic>
      <p:sp>
        <p:nvSpPr>
          <p:cNvPr id="13" name="pole tekstowe 12">
            <a:extLst>
              <a:ext uri="{FF2B5EF4-FFF2-40B4-BE49-F238E27FC236}">
                <a16:creationId xmlns:a16="http://schemas.microsoft.com/office/drawing/2014/main" id="{2A461413-62F3-8FB1-B89C-E151AC69287C}"/>
              </a:ext>
            </a:extLst>
          </p:cNvPr>
          <p:cNvSpPr txBox="1"/>
          <p:nvPr/>
        </p:nvSpPr>
        <p:spPr>
          <a:xfrm>
            <a:off x="1296365" y="3320109"/>
            <a:ext cx="7674015" cy="2379903"/>
          </a:xfrm>
          <a:prstGeom prst="rect">
            <a:avLst/>
          </a:prstGeom>
          <a:solidFill>
            <a:schemeClr val="tx1"/>
          </a:solidFill>
        </p:spPr>
        <p:txBody>
          <a:bodyPr wrap="square" rtlCol="0">
            <a:spAutoFit/>
          </a:bodyPr>
          <a:lstStyle/>
          <a:p>
            <a:endParaRPr lang="pl-PL" dirty="0"/>
          </a:p>
        </p:txBody>
      </p:sp>
      <p:pic>
        <p:nvPicPr>
          <p:cNvPr id="12" name="Obraz 11">
            <a:extLst>
              <a:ext uri="{FF2B5EF4-FFF2-40B4-BE49-F238E27FC236}">
                <a16:creationId xmlns:a16="http://schemas.microsoft.com/office/drawing/2014/main" id="{7B189BFA-1E91-A0B7-AF57-33D3701C6B5A}"/>
              </a:ext>
            </a:extLst>
          </p:cNvPr>
          <p:cNvPicPr>
            <a:picLocks noChangeAspect="1"/>
          </p:cNvPicPr>
          <p:nvPr/>
        </p:nvPicPr>
        <p:blipFill>
          <a:blip r:embed="rId5"/>
          <a:stretch>
            <a:fillRect/>
          </a:stretch>
        </p:blipFill>
        <p:spPr>
          <a:xfrm>
            <a:off x="1362877" y="3320109"/>
            <a:ext cx="7607503" cy="2379903"/>
          </a:xfrm>
          <a:prstGeom prst="rect">
            <a:avLst/>
          </a:prstGeom>
        </p:spPr>
      </p:pic>
    </p:spTree>
    <p:extLst>
      <p:ext uri="{BB962C8B-B14F-4D97-AF65-F5344CB8AC3E}">
        <p14:creationId xmlns:p14="http://schemas.microsoft.com/office/powerpoint/2010/main" val="3304445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5CD51970-AC8A-061F-A3B3-C219E83E4489}"/>
              </a:ext>
            </a:extLst>
          </p:cNvPr>
          <p:cNvPicPr>
            <a:picLocks noChangeAspect="1"/>
          </p:cNvPicPr>
          <p:nvPr/>
        </p:nvPicPr>
        <p:blipFill>
          <a:blip r:embed="rId2"/>
          <a:stretch>
            <a:fillRect/>
          </a:stretch>
        </p:blipFill>
        <p:spPr>
          <a:xfrm>
            <a:off x="1470382" y="315555"/>
            <a:ext cx="6038850" cy="4562475"/>
          </a:xfrm>
          <a:prstGeom prst="rect">
            <a:avLst/>
          </a:prstGeom>
        </p:spPr>
      </p:pic>
      <p:sp>
        <p:nvSpPr>
          <p:cNvPr id="4" name="pole tekstowe 3">
            <a:extLst>
              <a:ext uri="{FF2B5EF4-FFF2-40B4-BE49-F238E27FC236}">
                <a16:creationId xmlns:a16="http://schemas.microsoft.com/office/drawing/2014/main" id="{72C07F0A-19DC-17E0-642D-967C97523430}"/>
              </a:ext>
            </a:extLst>
          </p:cNvPr>
          <p:cNvSpPr txBox="1"/>
          <p:nvPr/>
        </p:nvSpPr>
        <p:spPr>
          <a:xfrm>
            <a:off x="459768" y="5148428"/>
            <a:ext cx="8224463" cy="1200329"/>
          </a:xfrm>
          <a:prstGeom prst="rect">
            <a:avLst/>
          </a:prstGeom>
          <a:noFill/>
        </p:spPr>
        <p:txBody>
          <a:bodyPr wrap="square">
            <a:spAutoFit/>
          </a:bodyPr>
          <a:lstStyle/>
          <a:p>
            <a:pPr algn="ctr"/>
            <a:r>
              <a:rPr lang="pl-PL" sz="2400" dirty="0" err="1"/>
              <a:t>Deep</a:t>
            </a:r>
            <a:r>
              <a:rPr lang="pl-PL" sz="2400" dirty="0"/>
              <a:t> Blue został mocno ulepszony i nieoficjalnie nazwany </a:t>
            </a:r>
            <a:r>
              <a:rPr lang="pl-PL" sz="2400" dirty="0" err="1"/>
              <a:t>Deeper</a:t>
            </a:r>
            <a:r>
              <a:rPr lang="pl-PL" sz="2400" dirty="0"/>
              <a:t> Blue. Zagrał ponownie z Kasparowem w maju 1997 roku. </a:t>
            </a:r>
            <a:r>
              <a:rPr lang="pl-PL" sz="2400" b="1" dirty="0"/>
              <a:t>Mecz skończył się 11 maja wynikiem 3½ : 2½ dla komputera</a:t>
            </a:r>
            <a:r>
              <a:rPr lang="pl-PL" sz="2400" dirty="0"/>
              <a:t>.</a:t>
            </a:r>
          </a:p>
        </p:txBody>
      </p:sp>
    </p:spTree>
    <p:extLst>
      <p:ext uri="{BB962C8B-B14F-4D97-AF65-F5344CB8AC3E}">
        <p14:creationId xmlns:p14="http://schemas.microsoft.com/office/powerpoint/2010/main" val="346691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D6C4D032-2DE1-47D8-B719-76836B429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Prostokąt 3">
            <a:extLst>
              <a:ext uri="{FF2B5EF4-FFF2-40B4-BE49-F238E27FC236}">
                <a16:creationId xmlns:a16="http://schemas.microsoft.com/office/drawing/2014/main" id="{01F5F999-E2E3-404B-AC3D-E3215D90668B}"/>
              </a:ext>
            </a:extLst>
          </p:cNvPr>
          <p:cNvSpPr/>
          <p:nvPr/>
        </p:nvSpPr>
        <p:spPr>
          <a:xfrm>
            <a:off x="459199" y="5235538"/>
            <a:ext cx="8225601" cy="1569660"/>
          </a:xfrm>
          <a:prstGeom prst="rect">
            <a:avLst/>
          </a:prstGeom>
        </p:spPr>
        <p:txBody>
          <a:bodyPr wrap="square">
            <a:spAutoFit/>
          </a:bodyPr>
          <a:lstStyle/>
          <a:p>
            <a:pPr algn="ctr"/>
            <a:r>
              <a:rPr lang="pl-PL" sz="3200" b="1" dirty="0">
                <a:solidFill>
                  <a:srgbClr val="C00000"/>
                </a:solidFill>
              </a:rPr>
              <a:t>2011 rok</a:t>
            </a:r>
            <a:r>
              <a:rPr lang="pl-PL" sz="3200" dirty="0"/>
              <a:t>, </a:t>
            </a:r>
            <a:r>
              <a:rPr lang="pl-PL" sz="3200" b="1" dirty="0"/>
              <a:t>Komputer Watson (IBM) </a:t>
            </a:r>
            <a:r>
              <a:rPr lang="pl-PL" sz="3200" dirty="0"/>
              <a:t>pokonał dwóch najlepszych graczy w amerykańskim teleturnieju </a:t>
            </a:r>
            <a:r>
              <a:rPr lang="pl-PL" sz="3200" dirty="0" err="1"/>
              <a:t>Jeopardy</a:t>
            </a:r>
            <a:r>
              <a:rPr lang="pl-PL" sz="3200" dirty="0"/>
              <a:t> </a:t>
            </a:r>
          </a:p>
        </p:txBody>
      </p:sp>
    </p:spTree>
    <p:extLst>
      <p:ext uri="{BB962C8B-B14F-4D97-AF65-F5344CB8AC3E}">
        <p14:creationId xmlns:p14="http://schemas.microsoft.com/office/powerpoint/2010/main" val="305143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4E7D95B-CDCA-43DC-8C1A-BDDA5A3B5A03}"/>
              </a:ext>
            </a:extLst>
          </p:cNvPr>
          <p:cNvSpPr/>
          <p:nvPr/>
        </p:nvSpPr>
        <p:spPr>
          <a:xfrm>
            <a:off x="3892967" y="508166"/>
            <a:ext cx="1358064" cy="1200329"/>
          </a:xfrm>
          <a:prstGeom prst="rect">
            <a:avLst/>
          </a:prstGeom>
        </p:spPr>
        <p:txBody>
          <a:bodyPr wrap="none">
            <a:spAutoFit/>
          </a:bodyPr>
          <a:lstStyle/>
          <a:p>
            <a:r>
              <a:rPr lang="pl-PL" sz="7200" dirty="0"/>
              <a:t>Go</a:t>
            </a:r>
          </a:p>
        </p:txBody>
      </p:sp>
      <p:pic>
        <p:nvPicPr>
          <p:cNvPr id="5" name="Obraz 4">
            <a:extLst>
              <a:ext uri="{FF2B5EF4-FFF2-40B4-BE49-F238E27FC236}">
                <a16:creationId xmlns:a16="http://schemas.microsoft.com/office/drawing/2014/main" id="{3B8DACD9-D9B4-4A27-A8AF-376C41608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094" y="2387554"/>
            <a:ext cx="6275810" cy="3530144"/>
          </a:xfrm>
          <a:prstGeom prst="rect">
            <a:avLst/>
          </a:prstGeom>
        </p:spPr>
      </p:pic>
    </p:spTree>
    <p:extLst>
      <p:ext uri="{BB962C8B-B14F-4D97-AF65-F5344CB8AC3E}">
        <p14:creationId xmlns:p14="http://schemas.microsoft.com/office/powerpoint/2010/main" val="186059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E6766A13-0466-4CAE-8A95-0D5ADC4117BA}"/>
              </a:ext>
            </a:extLst>
          </p:cNvPr>
          <p:cNvSpPr/>
          <p:nvPr/>
        </p:nvSpPr>
        <p:spPr>
          <a:xfrm>
            <a:off x="376084" y="4679162"/>
            <a:ext cx="8391832" cy="1646605"/>
          </a:xfrm>
          <a:prstGeom prst="rect">
            <a:avLst/>
          </a:prstGeom>
        </p:spPr>
        <p:txBody>
          <a:bodyPr wrap="square">
            <a:spAutoFit/>
          </a:bodyPr>
          <a:lstStyle/>
          <a:p>
            <a:pPr algn="ctr">
              <a:spcAft>
                <a:spcPts val="600"/>
              </a:spcAft>
            </a:pPr>
            <a:r>
              <a:rPr lang="pl-PL" sz="2400" dirty="0"/>
              <a:t>W szachach po pierwszym ruchu każdego z graczy możliwe jest </a:t>
            </a:r>
            <a:r>
              <a:rPr lang="pl-PL" sz="2400" b="1" dirty="0">
                <a:solidFill>
                  <a:srgbClr val="C00000"/>
                </a:solidFill>
                <a:effectLst>
                  <a:outerShdw blurRad="38100" dist="38100" dir="2700000" algn="tl">
                    <a:srgbClr val="000000">
                      <a:alpha val="43137"/>
                    </a:srgbClr>
                  </a:outerShdw>
                </a:effectLst>
              </a:rPr>
              <a:t>400</a:t>
            </a:r>
            <a:r>
              <a:rPr lang="pl-PL" sz="2400" dirty="0"/>
              <a:t> różnych układów figur. </a:t>
            </a:r>
          </a:p>
          <a:p>
            <a:pPr algn="ctr">
              <a:spcAft>
                <a:spcPts val="600"/>
              </a:spcAft>
            </a:pPr>
            <a:r>
              <a:rPr lang="pl-PL" sz="2400" dirty="0"/>
              <a:t>W </a:t>
            </a:r>
            <a:r>
              <a:rPr lang="pl-PL" sz="2400" b="1" dirty="0"/>
              <a:t>Go</a:t>
            </a:r>
            <a:r>
              <a:rPr lang="pl-PL" sz="2400" dirty="0"/>
              <a:t> tych możliwości na początku jest aż </a:t>
            </a:r>
            <a:r>
              <a:rPr lang="pl-PL" sz="2400" b="1" dirty="0">
                <a:solidFill>
                  <a:srgbClr val="FF0000"/>
                </a:solidFill>
                <a:effectLst>
                  <a:outerShdw blurRad="38100" dist="38100" dir="2700000" algn="tl">
                    <a:srgbClr val="000000">
                      <a:alpha val="43137"/>
                    </a:srgbClr>
                  </a:outerShdw>
                </a:effectLst>
              </a:rPr>
              <a:t>130 tyś. </a:t>
            </a:r>
            <a:br>
              <a:rPr lang="pl-PL" sz="2400" dirty="0"/>
            </a:br>
            <a:r>
              <a:rPr lang="pl-PL" sz="2400" dirty="0"/>
              <a:t>a z każdym kolejnym ruchem liczba możliwych układów rośnie !!!</a:t>
            </a:r>
          </a:p>
        </p:txBody>
      </p:sp>
      <p:pic>
        <p:nvPicPr>
          <p:cNvPr id="6" name="Obraz 5">
            <a:extLst>
              <a:ext uri="{FF2B5EF4-FFF2-40B4-BE49-F238E27FC236}">
                <a16:creationId xmlns:a16="http://schemas.microsoft.com/office/drawing/2014/main" id="{D6E8757E-80D2-4183-8496-F413E073F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52" y="284516"/>
            <a:ext cx="8592496" cy="4053064"/>
          </a:xfrm>
          <a:prstGeom prst="rect">
            <a:avLst/>
          </a:prstGeom>
        </p:spPr>
      </p:pic>
    </p:spTree>
    <p:extLst>
      <p:ext uri="{BB962C8B-B14F-4D97-AF65-F5344CB8AC3E}">
        <p14:creationId xmlns:p14="http://schemas.microsoft.com/office/powerpoint/2010/main" val="237967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41E0B1B4-1CB1-4A63-B2A5-92839DE70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673"/>
            <a:ext cx="9162733" cy="6255327"/>
          </a:xfrm>
          <a:prstGeom prst="rect">
            <a:avLst/>
          </a:prstGeom>
        </p:spPr>
      </p:pic>
      <p:sp>
        <p:nvSpPr>
          <p:cNvPr id="2" name="Prostokąt 1">
            <a:extLst>
              <a:ext uri="{FF2B5EF4-FFF2-40B4-BE49-F238E27FC236}">
                <a16:creationId xmlns:a16="http://schemas.microsoft.com/office/drawing/2014/main" id="{27FED875-1433-441A-8120-65717D225818}"/>
              </a:ext>
            </a:extLst>
          </p:cNvPr>
          <p:cNvSpPr/>
          <p:nvPr/>
        </p:nvSpPr>
        <p:spPr>
          <a:xfrm>
            <a:off x="609599" y="1228397"/>
            <a:ext cx="7924800" cy="4401205"/>
          </a:xfrm>
          <a:prstGeom prst="rect">
            <a:avLst/>
          </a:prstGeom>
          <a:solidFill>
            <a:schemeClr val="tx1">
              <a:alpha val="50980"/>
            </a:schemeClr>
          </a:solidFill>
        </p:spPr>
        <p:txBody>
          <a:bodyPr wrap="square">
            <a:spAutoFit/>
          </a:bodyPr>
          <a:lstStyle/>
          <a:p>
            <a:pPr algn="ctr"/>
            <a:r>
              <a:rPr lang="pl-PL" sz="2800" dirty="0">
                <a:solidFill>
                  <a:schemeClr val="bg1"/>
                </a:solidFill>
              </a:rPr>
              <a:t>Istnieje  </a:t>
            </a:r>
          </a:p>
          <a:p>
            <a:endParaRPr lang="pl-PL" sz="2800" b="1" dirty="0">
              <a:solidFill>
                <a:schemeClr val="bg1"/>
              </a:solidFill>
            </a:endParaRPr>
          </a:p>
          <a:p>
            <a:r>
              <a:rPr lang="pl-PL" sz="2800" b="1" dirty="0">
                <a:solidFill>
                  <a:schemeClr val="bg1"/>
                </a:solidFill>
              </a:rPr>
              <a:t>1 000 000 000 000 000 000 000 000 000 000 000 000 000 000 000 000 000 000 000 000 000 000 000 000 000 000 000 000 000 000 000 000 000 000 000 000 000 000 000 000 000 000 000 000 000 000 000 000 000 000 000 000 000 000 000 000 000</a:t>
            </a:r>
          </a:p>
          <a:p>
            <a:endParaRPr lang="pl-PL" sz="2800" b="1" dirty="0">
              <a:solidFill>
                <a:schemeClr val="bg1"/>
              </a:solidFill>
            </a:endParaRPr>
          </a:p>
          <a:p>
            <a:pPr algn="ctr"/>
            <a:r>
              <a:rPr lang="pl-PL" sz="2800" dirty="0">
                <a:solidFill>
                  <a:schemeClr val="bg1"/>
                </a:solidFill>
              </a:rPr>
              <a:t>możliwych ustawień gry Go</a:t>
            </a:r>
          </a:p>
          <a:p>
            <a:endParaRPr lang="pl-PL" sz="2800" dirty="0">
              <a:solidFill>
                <a:schemeClr val="bg1"/>
              </a:solidFill>
            </a:endParaRPr>
          </a:p>
        </p:txBody>
      </p:sp>
      <p:sp>
        <p:nvSpPr>
          <p:cNvPr id="5" name="Prostokąt 4">
            <a:extLst>
              <a:ext uri="{FF2B5EF4-FFF2-40B4-BE49-F238E27FC236}">
                <a16:creationId xmlns:a16="http://schemas.microsoft.com/office/drawing/2014/main" id="{046D81C5-C8BF-447F-8ED4-99EFEBDC7CB9}"/>
              </a:ext>
            </a:extLst>
          </p:cNvPr>
          <p:cNvSpPr/>
          <p:nvPr/>
        </p:nvSpPr>
        <p:spPr>
          <a:xfrm>
            <a:off x="0" y="0"/>
            <a:ext cx="9144000" cy="612000"/>
          </a:xfrm>
          <a:prstGeom prst="rect">
            <a:avLst/>
          </a:prstGeom>
          <a:solidFill>
            <a:schemeClr val="accent5">
              <a:lumMod val="40000"/>
              <a:lumOff val="60000"/>
            </a:schemeClr>
          </a:solidFill>
        </p:spPr>
        <p:txBody>
          <a:bodyPr wrap="square">
            <a:noAutofit/>
          </a:bodyPr>
          <a:lstStyle/>
          <a:p>
            <a:pPr algn="ctr"/>
            <a:r>
              <a:rPr lang="pl-PL" sz="2800" dirty="0"/>
              <a:t>Możliwa ilość wszystkich gier w Go wynosi około </a:t>
            </a:r>
            <a:r>
              <a:rPr lang="pl-PL" sz="2800" b="1" dirty="0">
                <a:solidFill>
                  <a:srgbClr val="C00000"/>
                </a:solidFill>
                <a:effectLst>
                  <a:outerShdw blurRad="38100" dist="38100" dir="2700000" algn="tl">
                    <a:srgbClr val="000000">
                      <a:alpha val="43137"/>
                    </a:srgbClr>
                  </a:outerShdw>
                </a:effectLst>
              </a:rPr>
              <a:t>10</a:t>
            </a:r>
            <a:r>
              <a:rPr lang="pl-PL" sz="2800" b="1" baseline="30000" dirty="0">
                <a:solidFill>
                  <a:srgbClr val="C00000"/>
                </a:solidFill>
                <a:effectLst>
                  <a:outerShdw blurRad="38100" dist="38100" dir="2700000" algn="tl">
                    <a:srgbClr val="000000">
                      <a:alpha val="43137"/>
                    </a:srgbClr>
                  </a:outerShdw>
                </a:effectLst>
              </a:rPr>
              <a:t>761</a:t>
            </a:r>
            <a:endParaRPr lang="pl-PL" sz="2800" b="1" dirty="0">
              <a:solidFill>
                <a:srgbClr val="C00000"/>
              </a:solidFill>
              <a:effectLst>
                <a:outerShdw blurRad="38100" dist="38100" dir="2700000" algn="tl">
                  <a:srgbClr val="000000">
                    <a:alpha val="43137"/>
                  </a:srgbClr>
                </a:outerShdw>
              </a:effectLst>
            </a:endParaRPr>
          </a:p>
        </p:txBody>
      </p:sp>
      <p:sp>
        <p:nvSpPr>
          <p:cNvPr id="3" name="Prostokąt: zaokrąglone rogi 2">
            <a:extLst>
              <a:ext uri="{FF2B5EF4-FFF2-40B4-BE49-F238E27FC236}">
                <a16:creationId xmlns:a16="http://schemas.microsoft.com/office/drawing/2014/main" id="{8D427A8D-1131-4D2D-8F1A-7E8076677830}"/>
              </a:ext>
            </a:extLst>
          </p:cNvPr>
          <p:cNvSpPr/>
          <p:nvPr/>
        </p:nvSpPr>
        <p:spPr>
          <a:xfrm>
            <a:off x="4572000" y="5842000"/>
            <a:ext cx="4206240" cy="833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t>… and Mega </a:t>
            </a:r>
            <a:r>
              <a:rPr lang="pl-PL" sz="2400" dirty="0" err="1"/>
              <a:t>Wats</a:t>
            </a:r>
            <a:r>
              <a:rPr lang="pl-PL" sz="2400" dirty="0"/>
              <a:t> of Energy !!!</a:t>
            </a:r>
          </a:p>
        </p:txBody>
      </p:sp>
    </p:spTree>
    <p:extLst>
      <p:ext uri="{BB962C8B-B14F-4D97-AF65-F5344CB8AC3E}">
        <p14:creationId xmlns:p14="http://schemas.microsoft.com/office/powerpoint/2010/main" val="209602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1D15AD6-EB74-4023-B126-41F7B5B81898}"/>
              </a:ext>
            </a:extLst>
          </p:cNvPr>
          <p:cNvSpPr/>
          <p:nvPr/>
        </p:nvSpPr>
        <p:spPr>
          <a:xfrm>
            <a:off x="61587" y="51808"/>
            <a:ext cx="8916158" cy="1200329"/>
          </a:xfrm>
          <a:prstGeom prst="rect">
            <a:avLst/>
          </a:prstGeom>
        </p:spPr>
        <p:txBody>
          <a:bodyPr wrap="square">
            <a:spAutoFit/>
          </a:bodyPr>
          <a:lstStyle/>
          <a:p>
            <a:pPr algn="ctr">
              <a:spcAft>
                <a:spcPts val="1200"/>
              </a:spcAft>
            </a:pPr>
            <a:r>
              <a:rPr lang="pl-PL" sz="2400" dirty="0"/>
              <a:t>W </a:t>
            </a:r>
            <a:r>
              <a:rPr lang="pl-PL" sz="2400" b="1" dirty="0">
                <a:solidFill>
                  <a:srgbClr val="C00000"/>
                </a:solidFill>
              </a:rPr>
              <a:t>2016 roku</a:t>
            </a:r>
            <a:r>
              <a:rPr lang="pl-PL" sz="2400" dirty="0"/>
              <a:t>, firma Google, wytrenowała sztuczną inteligencję (AI)</a:t>
            </a:r>
            <a:br>
              <a:rPr lang="pl-PL" sz="2400" dirty="0"/>
            </a:br>
            <a:r>
              <a:rPr lang="pl-PL" sz="2400" dirty="0"/>
              <a:t>o nazwie </a:t>
            </a:r>
            <a:r>
              <a:rPr lang="pl-PL" sz="2400" b="1" dirty="0" err="1"/>
              <a:t>AlphaGo</a:t>
            </a:r>
            <a:r>
              <a:rPr lang="pl-PL" sz="2400" dirty="0"/>
              <a:t> składającą się z dwóch niezależnych </a:t>
            </a:r>
            <a:br>
              <a:rPr lang="pl-PL" sz="2400" dirty="0"/>
            </a:br>
            <a:r>
              <a:rPr lang="pl-PL" sz="2400" b="1" u="sng" dirty="0">
                <a:solidFill>
                  <a:srgbClr val="002060"/>
                </a:solidFill>
              </a:rPr>
              <a:t>sieci neuronowych</a:t>
            </a:r>
            <a:r>
              <a:rPr lang="pl-PL" sz="2400" dirty="0"/>
              <a:t>.</a:t>
            </a:r>
          </a:p>
        </p:txBody>
      </p:sp>
      <p:sp>
        <p:nvSpPr>
          <p:cNvPr id="5" name="Prostokąt 4">
            <a:extLst>
              <a:ext uri="{FF2B5EF4-FFF2-40B4-BE49-F238E27FC236}">
                <a16:creationId xmlns:a16="http://schemas.microsoft.com/office/drawing/2014/main" id="{6C8CB511-1170-45B8-A138-5D13CD353C98}"/>
              </a:ext>
            </a:extLst>
          </p:cNvPr>
          <p:cNvSpPr/>
          <p:nvPr/>
        </p:nvSpPr>
        <p:spPr>
          <a:xfrm>
            <a:off x="6474826" y="4572855"/>
            <a:ext cx="2027735" cy="1938992"/>
          </a:xfrm>
          <a:prstGeom prst="rect">
            <a:avLst/>
          </a:prstGeom>
        </p:spPr>
        <p:txBody>
          <a:bodyPr wrap="none">
            <a:spAutoFit/>
          </a:bodyPr>
          <a:lstStyle/>
          <a:p>
            <a:pPr algn="ctr"/>
            <a:r>
              <a:rPr lang="pl-PL" sz="4000" dirty="0"/>
              <a:t>Człowiek</a:t>
            </a:r>
            <a:br>
              <a:rPr lang="pl-PL" sz="4000" dirty="0"/>
            </a:br>
            <a:r>
              <a:rPr lang="pl-PL" sz="4000" dirty="0"/>
              <a:t>1 : 4</a:t>
            </a:r>
            <a:br>
              <a:rPr lang="pl-PL" sz="4000" dirty="0"/>
            </a:br>
            <a:r>
              <a:rPr lang="pl-PL" sz="4000" dirty="0"/>
              <a:t>Maszyna</a:t>
            </a:r>
          </a:p>
        </p:txBody>
      </p:sp>
      <p:pic>
        <p:nvPicPr>
          <p:cNvPr id="7" name="Obraz 6">
            <a:extLst>
              <a:ext uri="{FF2B5EF4-FFF2-40B4-BE49-F238E27FC236}">
                <a16:creationId xmlns:a16="http://schemas.microsoft.com/office/drawing/2014/main" id="{B8D167A9-5CDB-42D7-B350-54F7FEB50231}"/>
              </a:ext>
            </a:extLst>
          </p:cNvPr>
          <p:cNvPicPr>
            <a:picLocks noChangeAspect="1"/>
          </p:cNvPicPr>
          <p:nvPr/>
        </p:nvPicPr>
        <p:blipFill rotWithShape="1">
          <a:blip r:embed="rId2">
            <a:extLst>
              <a:ext uri="{28A0092B-C50C-407E-A947-70E740481C1C}">
                <a14:useLocalDpi xmlns:a14="http://schemas.microsoft.com/office/drawing/2010/main" val="0"/>
              </a:ext>
            </a:extLst>
          </a:blip>
          <a:srcRect t="25798" r="7493" b="4873"/>
          <a:stretch/>
        </p:blipFill>
        <p:spPr>
          <a:xfrm>
            <a:off x="2230094" y="1348059"/>
            <a:ext cx="6679918" cy="3128874"/>
          </a:xfrm>
          <a:prstGeom prst="rect">
            <a:avLst/>
          </a:prstGeom>
        </p:spPr>
      </p:pic>
      <p:pic>
        <p:nvPicPr>
          <p:cNvPr id="9" name="Obraz 8">
            <a:extLst>
              <a:ext uri="{FF2B5EF4-FFF2-40B4-BE49-F238E27FC236}">
                <a16:creationId xmlns:a16="http://schemas.microsoft.com/office/drawing/2014/main" id="{11DA9D5A-670F-4297-A735-618848E64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5" y="3358805"/>
            <a:ext cx="5995672" cy="3256740"/>
          </a:xfrm>
          <a:prstGeom prst="rect">
            <a:avLst/>
          </a:prstGeom>
        </p:spPr>
      </p:pic>
    </p:spTree>
    <p:extLst>
      <p:ext uri="{BB962C8B-B14F-4D97-AF65-F5344CB8AC3E}">
        <p14:creationId xmlns:p14="http://schemas.microsoft.com/office/powerpoint/2010/main" val="405376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F1C1870-EFC7-9D08-73E8-772CD4AE9982}"/>
              </a:ext>
            </a:extLst>
          </p:cNvPr>
          <p:cNvSpPr txBox="1"/>
          <p:nvPr/>
        </p:nvSpPr>
        <p:spPr>
          <a:xfrm>
            <a:off x="102742" y="304800"/>
            <a:ext cx="5465851" cy="3046988"/>
          </a:xfrm>
          <a:prstGeom prst="rect">
            <a:avLst/>
          </a:prstGeom>
          <a:noFill/>
        </p:spPr>
        <p:txBody>
          <a:bodyPr wrap="square">
            <a:spAutoFit/>
          </a:bodyPr>
          <a:lstStyle/>
          <a:p>
            <a:r>
              <a:rPr lang="pl-PL" sz="3200" b="1" dirty="0" err="1"/>
              <a:t>AlphaGo</a:t>
            </a:r>
            <a:r>
              <a:rPr lang="pl-PL" sz="3200" b="1" dirty="0"/>
              <a:t> Zero</a:t>
            </a:r>
            <a:r>
              <a:rPr lang="pl-PL" sz="3200" dirty="0"/>
              <a:t>, rewolucyjny algorytm SI, który uczy się bez żadnej ingerencji człowieka, a całą wiedzę wydobywa z własnych doświadczeń, a nie przeglądania baz danych. </a:t>
            </a:r>
          </a:p>
        </p:txBody>
      </p:sp>
      <p:pic>
        <p:nvPicPr>
          <p:cNvPr id="5" name="Obraz 4">
            <a:extLst>
              <a:ext uri="{FF2B5EF4-FFF2-40B4-BE49-F238E27FC236}">
                <a16:creationId xmlns:a16="http://schemas.microsoft.com/office/drawing/2014/main" id="{8D0C3768-0F8B-9F18-7A96-8D84EE022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356" y="531688"/>
            <a:ext cx="3353901" cy="2291832"/>
          </a:xfrm>
          <a:prstGeom prst="rect">
            <a:avLst/>
          </a:prstGeom>
        </p:spPr>
      </p:pic>
      <p:pic>
        <p:nvPicPr>
          <p:cNvPr id="6" name="Obraz 5">
            <a:extLst>
              <a:ext uri="{FF2B5EF4-FFF2-40B4-BE49-F238E27FC236}">
                <a16:creationId xmlns:a16="http://schemas.microsoft.com/office/drawing/2014/main" id="{EEC36A8E-5CF4-45E3-E0F4-CC9AB9323D48}"/>
              </a:ext>
            </a:extLst>
          </p:cNvPr>
          <p:cNvPicPr>
            <a:picLocks noChangeAspect="1"/>
          </p:cNvPicPr>
          <p:nvPr/>
        </p:nvPicPr>
        <p:blipFill>
          <a:blip r:embed="rId3"/>
          <a:stretch>
            <a:fillRect/>
          </a:stretch>
        </p:blipFill>
        <p:spPr>
          <a:xfrm>
            <a:off x="1363557" y="3506213"/>
            <a:ext cx="6000750" cy="3124200"/>
          </a:xfrm>
          <a:prstGeom prst="rect">
            <a:avLst/>
          </a:prstGeom>
        </p:spPr>
      </p:pic>
    </p:spTree>
    <p:extLst>
      <p:ext uri="{BB962C8B-B14F-4D97-AF65-F5344CB8AC3E}">
        <p14:creationId xmlns:p14="http://schemas.microsoft.com/office/powerpoint/2010/main" val="1274743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4965FA8-B3DE-85A9-0EFC-45AB27161F06}"/>
              </a:ext>
            </a:extLst>
          </p:cNvPr>
          <p:cNvSpPr txBox="1"/>
          <p:nvPr/>
        </p:nvSpPr>
        <p:spPr>
          <a:xfrm>
            <a:off x="318499" y="169994"/>
            <a:ext cx="8537825" cy="1569660"/>
          </a:xfrm>
          <a:prstGeom prst="rect">
            <a:avLst/>
          </a:prstGeom>
          <a:noFill/>
        </p:spPr>
        <p:txBody>
          <a:bodyPr wrap="square">
            <a:spAutoFit/>
          </a:bodyPr>
          <a:lstStyle/>
          <a:p>
            <a:pPr algn="ctr"/>
            <a:r>
              <a:rPr lang="pl-PL" sz="3200" b="1" i="0" dirty="0">
                <a:solidFill>
                  <a:srgbClr val="000000"/>
                </a:solidFill>
                <a:effectLst/>
                <a:latin typeface="Arial Black" panose="020B0A04020102020204" pitchFamily="34" charset="0"/>
                <a:ea typeface="MS PGothic" panose="020B0600070205080204" pitchFamily="34" charset="-128"/>
              </a:rPr>
              <a:t>Microsoft i </a:t>
            </a:r>
            <a:r>
              <a:rPr lang="pl-PL" sz="3200" b="1" i="0" dirty="0" err="1">
                <a:solidFill>
                  <a:srgbClr val="000000"/>
                </a:solidFill>
                <a:effectLst/>
                <a:latin typeface="Arial Black" panose="020B0A04020102020204" pitchFamily="34" charset="0"/>
                <a:ea typeface="MS PGothic" panose="020B0600070205080204" pitchFamily="34" charset="-128"/>
              </a:rPr>
              <a:t>OpenAI</a:t>
            </a:r>
            <a:r>
              <a:rPr lang="pl-PL" sz="3200" b="1" i="0" dirty="0">
                <a:solidFill>
                  <a:srgbClr val="000000"/>
                </a:solidFill>
                <a:effectLst/>
                <a:latin typeface="Arial Black" panose="020B0A04020102020204" pitchFamily="34" charset="0"/>
                <a:ea typeface="MS PGothic" panose="020B0600070205080204" pitchFamily="34" charset="-128"/>
              </a:rPr>
              <a:t> stworzą superkomputer, którego koszt przekroczy 100 mld USD</a:t>
            </a:r>
          </a:p>
        </p:txBody>
      </p:sp>
      <p:pic>
        <p:nvPicPr>
          <p:cNvPr id="2050" name="Picture 2" descr="&quot;Stargate&quot; AI supercomputer is coming | AsheNews AsheNews Daily">
            <a:extLst>
              <a:ext uri="{FF2B5EF4-FFF2-40B4-BE49-F238E27FC236}">
                <a16:creationId xmlns:a16="http://schemas.microsoft.com/office/drawing/2014/main" id="{DC3669A7-AE25-9732-A25A-3AD20C1A6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564" y="2059433"/>
            <a:ext cx="6948872" cy="389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5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1E3944B-445D-D0F2-76A4-92237BAA3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4" name="Tytuł 3">
            <a:extLst>
              <a:ext uri="{FF2B5EF4-FFF2-40B4-BE49-F238E27FC236}">
                <a16:creationId xmlns:a16="http://schemas.microsoft.com/office/drawing/2014/main" id="{6B40E6F6-75D3-B1EF-B025-A28C59944CB6}"/>
              </a:ext>
            </a:extLst>
          </p:cNvPr>
          <p:cNvSpPr>
            <a:spLocks noGrp="1"/>
          </p:cNvSpPr>
          <p:nvPr>
            <p:ph type="title"/>
          </p:nvPr>
        </p:nvSpPr>
        <p:spPr>
          <a:xfrm>
            <a:off x="628650" y="365127"/>
            <a:ext cx="7886700" cy="1220606"/>
          </a:xfrm>
        </p:spPr>
        <p:txBody>
          <a:bodyPr>
            <a:normAutofit/>
          </a:bodyPr>
          <a:lstStyle/>
          <a:p>
            <a:pPr algn="ctr"/>
            <a:r>
              <a:rPr lang="pl-PL" sz="7200" b="1" dirty="0"/>
              <a:t>Zagadka</a:t>
            </a:r>
          </a:p>
        </p:txBody>
      </p:sp>
    </p:spTree>
    <p:extLst>
      <p:ext uri="{BB962C8B-B14F-4D97-AF65-F5344CB8AC3E}">
        <p14:creationId xmlns:p14="http://schemas.microsoft.com/office/powerpoint/2010/main" val="1475744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0E9AB87A-5BED-4B95-33BA-F5E797F0CE3E}"/>
              </a:ext>
              <a:ext uri="{C183D7F6-B498-43B3-948B-1728B52AA6E4}">
                <adec:decorative xmlns:adec="http://schemas.microsoft.com/office/drawing/2017/decorative" val="1"/>
              </a:ext>
            </a:extLst>
          </p:cNvPr>
          <p:cNvPicPr>
            <a:picLocks noChangeAspect="1"/>
          </p:cNvPicPr>
          <p:nvPr/>
        </p:nvPicPr>
        <p:blipFill rotWithShape="1">
          <a:blip r:embed="rId3"/>
          <a:srcRect r="64194"/>
          <a:stretch/>
        </p:blipFill>
        <p:spPr>
          <a:xfrm>
            <a:off x="15" y="0"/>
            <a:ext cx="9143985" cy="6858000"/>
          </a:xfrm>
          <a:prstGeom prst="rect">
            <a:avLst/>
          </a:prstGeom>
        </p:spPr>
      </p:pic>
      <p:sp>
        <p:nvSpPr>
          <p:cNvPr id="3" name="Podtytuł 2">
            <a:extLst>
              <a:ext uri="{FF2B5EF4-FFF2-40B4-BE49-F238E27FC236}">
                <a16:creationId xmlns:a16="http://schemas.microsoft.com/office/drawing/2014/main" id="{E9F6641D-ADF3-40BD-9BA3-E740E77C8826}"/>
              </a:ext>
            </a:extLst>
          </p:cNvPr>
          <p:cNvSpPr>
            <a:spLocks noGrp="1"/>
          </p:cNvSpPr>
          <p:nvPr>
            <p:ph type="subTitle" idx="4294967295"/>
          </p:nvPr>
        </p:nvSpPr>
        <p:spPr>
          <a:xfrm>
            <a:off x="3518298" y="4442222"/>
            <a:ext cx="5625703" cy="385763"/>
          </a:xfrm>
        </p:spPr>
        <p:txBody>
          <a:bodyPr rtlCol="0" anchor="t">
            <a:normAutofit/>
          </a:bodyPr>
          <a:lstStyle/>
          <a:p>
            <a:pPr rtl="0"/>
            <a:r>
              <a:rPr lang="pl-PL" sz="2100" dirty="0">
                <a:solidFill>
                  <a:srgbClr val="FFFFFF"/>
                </a:solidFill>
                <a:latin typeface="Agency FB" panose="020B0503020202020204" pitchFamily="34" charset="0"/>
              </a:rPr>
              <a:t>mgr inż. Bogusław Majcher</a:t>
            </a:r>
          </a:p>
        </p:txBody>
      </p:sp>
      <p:sp>
        <p:nvSpPr>
          <p:cNvPr id="14" name="Prostokąt 13">
            <a:extLst>
              <a:ext uri="{FF2B5EF4-FFF2-40B4-BE49-F238E27FC236}">
                <a16:creationId xmlns:a16="http://schemas.microsoft.com/office/drawing/2014/main" id="{735B8DC7-5C19-4A13-A08F-61B9715B0B66}"/>
              </a:ext>
            </a:extLst>
          </p:cNvPr>
          <p:cNvSpPr/>
          <p:nvPr/>
        </p:nvSpPr>
        <p:spPr>
          <a:xfrm>
            <a:off x="205740" y="667877"/>
            <a:ext cx="8732520" cy="746358"/>
          </a:xfrm>
          <a:prstGeom prst="rect">
            <a:avLst/>
          </a:prstGeom>
          <a:noFill/>
          <a:effectLst/>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a:r>
              <a:rPr lang="pl-PL" sz="4400" b="1" dirty="0">
                <a:ln/>
                <a:solidFill>
                  <a:srgbClr val="C61932"/>
                </a:solidFill>
                <a:effectLst>
                  <a:outerShdw blurRad="50800" dist="38100" dir="5400000" algn="t" rotWithShape="0">
                    <a:prstClr val="black">
                      <a:alpha val="40000"/>
                    </a:prstClr>
                  </a:outerShdw>
                </a:effectLst>
                <a:latin typeface="Arial Black" panose="020B0A04020102020204" pitchFamily="34" charset="0"/>
              </a:rPr>
              <a:t>Dołącz do klasy </a:t>
            </a:r>
            <a:r>
              <a:rPr lang="pl-PL" sz="4400" b="1" dirty="0">
                <a:ln/>
                <a:solidFill>
                  <a:srgbClr val="002060"/>
                </a:solidFill>
                <a:effectLst>
                  <a:outerShdw blurRad="50800" dist="38100" dir="5400000" algn="t" rotWithShape="0">
                    <a:prstClr val="black">
                      <a:alpha val="40000"/>
                    </a:prstClr>
                  </a:outerShdw>
                </a:effectLst>
                <a:latin typeface="Arial Black" panose="020B0A04020102020204" pitchFamily="34" charset="0"/>
              </a:rPr>
              <a:t>MAT - INF</a:t>
            </a:r>
          </a:p>
        </p:txBody>
      </p:sp>
      <p:pic>
        <p:nvPicPr>
          <p:cNvPr id="5" name="Obraz 4">
            <a:extLst>
              <a:ext uri="{FF2B5EF4-FFF2-40B4-BE49-F238E27FC236}">
                <a16:creationId xmlns:a16="http://schemas.microsoft.com/office/drawing/2014/main" id="{EDB3667C-4A2B-AED0-DC72-19B04C6CB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50759">
            <a:off x="-281539" y="1886043"/>
            <a:ext cx="4821525" cy="4821525"/>
          </a:xfrm>
          <a:prstGeom prst="rect">
            <a:avLst/>
          </a:prstGeom>
        </p:spPr>
      </p:pic>
      <p:pic>
        <p:nvPicPr>
          <p:cNvPr id="10" name="Obraz 9">
            <a:extLst>
              <a:ext uri="{FF2B5EF4-FFF2-40B4-BE49-F238E27FC236}">
                <a16:creationId xmlns:a16="http://schemas.microsoft.com/office/drawing/2014/main" id="{0597F4C0-E342-A15F-D2C7-B134436E90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1860" y="2000987"/>
            <a:ext cx="4216400" cy="4216400"/>
          </a:xfrm>
          <a:prstGeom prst="rect">
            <a:avLst/>
          </a:prstGeom>
        </p:spPr>
      </p:pic>
      <p:sp>
        <p:nvSpPr>
          <p:cNvPr id="8" name="Prostokąt 7">
            <a:extLst>
              <a:ext uri="{FF2B5EF4-FFF2-40B4-BE49-F238E27FC236}">
                <a16:creationId xmlns:a16="http://schemas.microsoft.com/office/drawing/2014/main" id="{83F779EB-0F77-4390-BB2F-CB37CAD68915}"/>
              </a:ext>
            </a:extLst>
          </p:cNvPr>
          <p:cNvSpPr/>
          <p:nvPr/>
        </p:nvSpPr>
        <p:spPr>
          <a:xfrm>
            <a:off x="4428068" y="3820044"/>
            <a:ext cx="4611844" cy="375238"/>
          </a:xfrm>
          <a:prstGeom prst="rect">
            <a:avLst/>
          </a:prstGeom>
          <a:solidFill>
            <a:srgbClr val="FFFFB9">
              <a:alpha val="14902"/>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Tree>
    <p:extLst>
      <p:ext uri="{BB962C8B-B14F-4D97-AF65-F5344CB8AC3E}">
        <p14:creationId xmlns:p14="http://schemas.microsoft.com/office/powerpoint/2010/main" val="84049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C6E68E37-E641-46EF-A049-E7B994628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79266"/>
          </a:xfrm>
          <a:prstGeom prst="rect">
            <a:avLst/>
          </a:prstGeom>
        </p:spPr>
      </p:pic>
      <p:sp>
        <p:nvSpPr>
          <p:cNvPr id="2" name="Tytuł 1">
            <a:extLst>
              <a:ext uri="{FF2B5EF4-FFF2-40B4-BE49-F238E27FC236}">
                <a16:creationId xmlns:a16="http://schemas.microsoft.com/office/drawing/2014/main" id="{9D337354-E896-40F0-BC07-E8392EAB721C}"/>
              </a:ext>
            </a:extLst>
          </p:cNvPr>
          <p:cNvSpPr>
            <a:spLocks noGrp="1"/>
          </p:cNvSpPr>
          <p:nvPr>
            <p:ph type="ctrTitle"/>
          </p:nvPr>
        </p:nvSpPr>
        <p:spPr>
          <a:xfrm>
            <a:off x="685800" y="1702938"/>
            <a:ext cx="7772400" cy="2304000"/>
          </a:xfrm>
          <a:prstGeom prst="roundRect">
            <a:avLst/>
          </a:prstGeom>
          <a:solidFill>
            <a:srgbClr val="FFC000">
              <a:alpha val="50196"/>
            </a:srgbClr>
          </a:solidFill>
        </p:spPr>
        <p:txBody>
          <a:bodyPr anchor="ctr">
            <a:normAutofit/>
          </a:bodyPr>
          <a:lstStyle/>
          <a:p>
            <a:r>
              <a:rPr lang="pl-PL" sz="9600" b="1" dirty="0">
                <a:effectLst>
                  <a:outerShdw blurRad="38100" dist="38100" dir="2700000" algn="tl">
                    <a:srgbClr val="000000">
                      <a:alpha val="43137"/>
                    </a:srgbClr>
                  </a:outerShdw>
                </a:effectLst>
              </a:rPr>
              <a:t>AI - SI</a:t>
            </a:r>
          </a:p>
        </p:txBody>
      </p:sp>
      <p:sp>
        <p:nvSpPr>
          <p:cNvPr id="3" name="Podtytuł 2">
            <a:extLst>
              <a:ext uri="{FF2B5EF4-FFF2-40B4-BE49-F238E27FC236}">
                <a16:creationId xmlns:a16="http://schemas.microsoft.com/office/drawing/2014/main" id="{9A5725EC-2F0B-484E-9B28-3F327E3F11D0}"/>
              </a:ext>
            </a:extLst>
          </p:cNvPr>
          <p:cNvSpPr>
            <a:spLocks noGrp="1"/>
          </p:cNvSpPr>
          <p:nvPr>
            <p:ph type="subTitle" idx="1"/>
          </p:nvPr>
        </p:nvSpPr>
        <p:spPr>
          <a:xfrm>
            <a:off x="2230582" y="4295335"/>
            <a:ext cx="4682836" cy="550622"/>
          </a:xfrm>
          <a:prstGeom prst="snip2DiagRect">
            <a:avLst/>
          </a:prstGeom>
          <a:solidFill>
            <a:srgbClr val="FFFFFF">
              <a:alpha val="50196"/>
            </a:srgbClr>
          </a:solidFill>
        </p:spPr>
        <p:txBody>
          <a:bodyPr>
            <a:normAutofit/>
          </a:bodyPr>
          <a:lstStyle/>
          <a:p>
            <a:r>
              <a:rPr lang="pl-PL" i="1" dirty="0">
                <a:effectLst>
                  <a:outerShdw blurRad="38100" dist="38100" dir="2700000" algn="tl">
                    <a:srgbClr val="000000">
                      <a:alpha val="43137"/>
                    </a:srgbClr>
                  </a:outerShdw>
                </a:effectLst>
              </a:rPr>
              <a:t>mgr inż. Bogusław MAJCHER</a:t>
            </a:r>
          </a:p>
        </p:txBody>
      </p:sp>
      <p:pic>
        <p:nvPicPr>
          <p:cNvPr id="6" name="Obraz 5">
            <a:extLst>
              <a:ext uri="{FF2B5EF4-FFF2-40B4-BE49-F238E27FC236}">
                <a16:creationId xmlns:a16="http://schemas.microsoft.com/office/drawing/2014/main" id="{F9F26883-589C-4591-83C5-6DDF36677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55" y="-525502"/>
            <a:ext cx="3645014" cy="2049501"/>
          </a:xfrm>
          <a:prstGeom prst="rect">
            <a:avLst/>
          </a:prstGeom>
        </p:spPr>
      </p:pic>
    </p:spTree>
    <p:extLst>
      <p:ext uri="{BB962C8B-B14F-4D97-AF65-F5344CB8AC3E}">
        <p14:creationId xmlns:p14="http://schemas.microsoft.com/office/powerpoint/2010/main" val="135356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D3533C65-347B-3AE0-5C4D-FFF7896EFD0F}"/>
              </a:ext>
            </a:extLst>
          </p:cNvPr>
          <p:cNvGraphicFramePr/>
          <p:nvPr/>
        </p:nvGraphicFramePr>
        <p:xfrm>
          <a:off x="921026" y="2206487"/>
          <a:ext cx="7301948" cy="3548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ytuł 1">
            <a:extLst>
              <a:ext uri="{FF2B5EF4-FFF2-40B4-BE49-F238E27FC236}">
                <a16:creationId xmlns:a16="http://schemas.microsoft.com/office/drawing/2014/main" id="{9E7B214A-24C6-6AB0-DAFD-AE7CA1753AEC}"/>
              </a:ext>
            </a:extLst>
          </p:cNvPr>
          <p:cNvSpPr>
            <a:spLocks noGrp="1"/>
          </p:cNvSpPr>
          <p:nvPr>
            <p:ph type="title"/>
          </p:nvPr>
        </p:nvSpPr>
        <p:spPr/>
        <p:txBody>
          <a:bodyPr>
            <a:normAutofit/>
          </a:bodyPr>
          <a:lstStyle/>
          <a:p>
            <a:pPr algn="ctr"/>
            <a:r>
              <a:rPr lang="pl-PL" sz="4500" b="1" dirty="0"/>
              <a:t>Chaty AI</a:t>
            </a:r>
          </a:p>
        </p:txBody>
      </p:sp>
    </p:spTree>
    <p:extLst>
      <p:ext uri="{BB962C8B-B14F-4D97-AF65-F5344CB8AC3E}">
        <p14:creationId xmlns:p14="http://schemas.microsoft.com/office/powerpoint/2010/main" val="204623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3ED6FA8-D288-0E41-EE94-2409D75E7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
            <a:ext cx="9144000" cy="5562600"/>
          </a:xfrm>
          <a:prstGeom prst="rect">
            <a:avLst/>
          </a:prstGeom>
        </p:spPr>
      </p:pic>
      <p:sp>
        <p:nvSpPr>
          <p:cNvPr id="7" name="pole tekstowe 6">
            <a:extLst>
              <a:ext uri="{FF2B5EF4-FFF2-40B4-BE49-F238E27FC236}">
                <a16:creationId xmlns:a16="http://schemas.microsoft.com/office/drawing/2014/main" id="{8EFDFD17-0ECC-444D-C36E-18EFF13DC71E}"/>
              </a:ext>
            </a:extLst>
          </p:cNvPr>
          <p:cNvSpPr txBox="1"/>
          <p:nvPr/>
        </p:nvSpPr>
        <p:spPr>
          <a:xfrm>
            <a:off x="2286000" y="870462"/>
            <a:ext cx="4572000" cy="470000"/>
          </a:xfrm>
          <a:prstGeom prst="rect">
            <a:avLst/>
          </a:prstGeom>
          <a:noFill/>
        </p:spPr>
        <p:txBody>
          <a:bodyPr wrap="square">
            <a:spAutoFit/>
          </a:bodyPr>
          <a:lstStyle/>
          <a:p>
            <a:pPr algn="ctr">
              <a:lnSpc>
                <a:spcPct val="107000"/>
              </a:lnSpc>
              <a:spcAft>
                <a:spcPts val="800"/>
              </a:spcAft>
            </a:pPr>
            <a:r>
              <a:rPr lang="pl-PL" sz="2400" b="1"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rPr>
              <a:t>chat.openai.com</a:t>
            </a:r>
            <a:endParaRPr lang="pl-PL"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005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a 2">
            <a:extLst>
              <a:ext uri="{FF2B5EF4-FFF2-40B4-BE49-F238E27FC236}">
                <a16:creationId xmlns:a16="http://schemas.microsoft.com/office/drawing/2014/main" id="{2EC27764-06A3-3C5E-3AD0-B05FF6C655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73176"/>
            <a:ext cx="9144000" cy="5711648"/>
          </a:xfrm>
          <a:prstGeom prst="rect">
            <a:avLst/>
          </a:prstGeom>
        </p:spPr>
      </p:pic>
    </p:spTree>
    <p:extLst>
      <p:ext uri="{BB962C8B-B14F-4D97-AF65-F5344CB8AC3E}">
        <p14:creationId xmlns:p14="http://schemas.microsoft.com/office/powerpoint/2010/main" val="31164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1125821A-7BAC-4EFD-8643-4EE491E989C0}"/>
              </a:ext>
            </a:extLst>
          </p:cNvPr>
          <p:cNvPicPr>
            <a:picLocks noChangeAspect="1"/>
          </p:cNvPicPr>
          <p:nvPr/>
        </p:nvPicPr>
        <p:blipFill rotWithShape="1">
          <a:blip r:embed="rId3">
            <a:extLst>
              <a:ext uri="{28A0092B-C50C-407E-A947-70E740481C1C}">
                <a14:useLocalDpi xmlns:a14="http://schemas.microsoft.com/office/drawing/2010/main" val="0"/>
              </a:ext>
            </a:extLst>
          </a:blip>
          <a:srcRect l="786"/>
          <a:stretch/>
        </p:blipFill>
        <p:spPr>
          <a:xfrm>
            <a:off x="278201" y="997974"/>
            <a:ext cx="8587600" cy="4862052"/>
          </a:xfrm>
          <a:prstGeom prst="rect">
            <a:avLst/>
          </a:prstGeom>
        </p:spPr>
      </p:pic>
      <p:sp>
        <p:nvSpPr>
          <p:cNvPr id="2" name="Prostokąt: zaokrąglone rogi 1">
            <a:extLst>
              <a:ext uri="{FF2B5EF4-FFF2-40B4-BE49-F238E27FC236}">
                <a16:creationId xmlns:a16="http://schemas.microsoft.com/office/drawing/2014/main" id="{DAED62A5-4D27-DC35-B7F3-A30EE5323CA8}"/>
              </a:ext>
            </a:extLst>
          </p:cNvPr>
          <p:cNvSpPr/>
          <p:nvPr/>
        </p:nvSpPr>
        <p:spPr>
          <a:xfrm>
            <a:off x="4729316" y="3923071"/>
            <a:ext cx="4306529" cy="2054942"/>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zaokrąglone rogi 2">
            <a:extLst>
              <a:ext uri="{FF2B5EF4-FFF2-40B4-BE49-F238E27FC236}">
                <a16:creationId xmlns:a16="http://schemas.microsoft.com/office/drawing/2014/main" id="{17088235-12A7-FD2C-B215-DCB28DC4C00C}"/>
              </a:ext>
            </a:extLst>
          </p:cNvPr>
          <p:cNvSpPr/>
          <p:nvPr/>
        </p:nvSpPr>
        <p:spPr>
          <a:xfrm>
            <a:off x="7020232" y="4031226"/>
            <a:ext cx="1946787" cy="1828800"/>
          </a:xfrm>
          <a:prstGeom prst="roundRect">
            <a:avLst/>
          </a:prstGeom>
          <a:solidFill>
            <a:srgbClr val="FFF2CC">
              <a:alpha val="3098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0097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8450334E-3A7D-4D93-9CC4-83BA8764174D}"/>
              </a:ext>
            </a:extLst>
          </p:cNvPr>
          <p:cNvSpPr/>
          <p:nvPr/>
        </p:nvSpPr>
        <p:spPr>
          <a:xfrm>
            <a:off x="1080369" y="157193"/>
            <a:ext cx="6983260" cy="1077218"/>
          </a:xfrm>
          <a:prstGeom prst="rect">
            <a:avLst/>
          </a:prstGeom>
        </p:spPr>
        <p:txBody>
          <a:bodyPr wrap="square">
            <a:spAutoFit/>
          </a:bodyPr>
          <a:lstStyle/>
          <a:p>
            <a:pPr algn="ctr"/>
            <a:r>
              <a:rPr lang="pl-PL" sz="3200" dirty="0"/>
              <a:t>W </a:t>
            </a:r>
            <a:r>
              <a:rPr lang="pl-PL" sz="3200" b="1" dirty="0">
                <a:solidFill>
                  <a:srgbClr val="C00000"/>
                </a:solidFill>
              </a:rPr>
              <a:t>1952</a:t>
            </a:r>
            <a:r>
              <a:rPr lang="pl-PL" sz="3200" dirty="0"/>
              <a:t> roku człowiek został pokonany przez komputer w grę w </a:t>
            </a:r>
            <a:r>
              <a:rPr lang="pl-PL" sz="3200" b="1" dirty="0"/>
              <a:t>Kółko i Krzyżyk</a:t>
            </a:r>
            <a:r>
              <a:rPr lang="pl-PL" sz="3200" dirty="0"/>
              <a:t>.</a:t>
            </a:r>
          </a:p>
        </p:txBody>
      </p:sp>
      <p:grpSp>
        <p:nvGrpSpPr>
          <p:cNvPr id="9" name="Grupa 8">
            <a:extLst>
              <a:ext uri="{FF2B5EF4-FFF2-40B4-BE49-F238E27FC236}">
                <a16:creationId xmlns:a16="http://schemas.microsoft.com/office/drawing/2014/main" id="{CEC4B7CA-906C-4C71-ACCA-C278C31CA816}"/>
              </a:ext>
            </a:extLst>
          </p:cNvPr>
          <p:cNvGrpSpPr/>
          <p:nvPr/>
        </p:nvGrpSpPr>
        <p:grpSpPr>
          <a:xfrm>
            <a:off x="1018310" y="1413164"/>
            <a:ext cx="7107378" cy="5193322"/>
            <a:chOff x="1581411" y="1125434"/>
            <a:chExt cx="5702473" cy="4272107"/>
          </a:xfrm>
        </p:grpSpPr>
        <p:pic>
          <p:nvPicPr>
            <p:cNvPr id="6" name="Obraz 5">
              <a:extLst>
                <a:ext uri="{FF2B5EF4-FFF2-40B4-BE49-F238E27FC236}">
                  <a16:creationId xmlns:a16="http://schemas.microsoft.com/office/drawing/2014/main" id="{C83B2175-777C-48A7-90B8-AE9F54C91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411" y="1125434"/>
              <a:ext cx="5702473" cy="4272107"/>
            </a:xfrm>
            <a:prstGeom prst="rect">
              <a:avLst/>
            </a:prstGeom>
            <a:ln w="3175">
              <a:solidFill>
                <a:schemeClr val="tx1"/>
              </a:solidFill>
            </a:ln>
          </p:spPr>
        </p:pic>
        <p:pic>
          <p:nvPicPr>
            <p:cNvPr id="8" name="Obraz 7">
              <a:extLst>
                <a:ext uri="{FF2B5EF4-FFF2-40B4-BE49-F238E27FC236}">
                  <a16:creationId xmlns:a16="http://schemas.microsoft.com/office/drawing/2014/main" id="{0D379D08-804F-42BE-A1E7-EEB796E1C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411" y="4116624"/>
              <a:ext cx="1309564" cy="1280917"/>
            </a:xfrm>
            <a:prstGeom prst="rect">
              <a:avLst/>
            </a:prstGeom>
          </p:spPr>
        </p:pic>
      </p:grpSp>
    </p:spTree>
    <p:extLst>
      <p:ext uri="{BB962C8B-B14F-4D97-AF65-F5344CB8AC3E}">
        <p14:creationId xmlns:p14="http://schemas.microsoft.com/office/powerpoint/2010/main" val="259869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8450334E-3A7D-4D93-9CC4-83BA8764174D}"/>
              </a:ext>
            </a:extLst>
          </p:cNvPr>
          <p:cNvSpPr/>
          <p:nvPr/>
        </p:nvSpPr>
        <p:spPr>
          <a:xfrm>
            <a:off x="166254" y="94848"/>
            <a:ext cx="8811488" cy="1077218"/>
          </a:xfrm>
          <a:prstGeom prst="rect">
            <a:avLst/>
          </a:prstGeom>
        </p:spPr>
        <p:txBody>
          <a:bodyPr wrap="square">
            <a:spAutoFit/>
          </a:bodyPr>
          <a:lstStyle/>
          <a:p>
            <a:pPr algn="ctr"/>
            <a:r>
              <a:rPr lang="pl-PL" sz="3200" dirty="0"/>
              <a:t>W </a:t>
            </a:r>
            <a:r>
              <a:rPr lang="pl-PL" sz="3200" b="1" dirty="0">
                <a:solidFill>
                  <a:srgbClr val="C00000"/>
                </a:solidFill>
              </a:rPr>
              <a:t>1994</a:t>
            </a:r>
            <a:r>
              <a:rPr lang="pl-PL" sz="3200" dirty="0"/>
              <a:t> roku człowiek zostaje pokonany</a:t>
            </a:r>
            <a:br>
              <a:rPr lang="pl-PL" sz="3200" dirty="0"/>
            </a:br>
            <a:r>
              <a:rPr lang="pl-PL" sz="3200" dirty="0"/>
              <a:t> w </a:t>
            </a:r>
            <a:r>
              <a:rPr lang="pl-PL" sz="3200" b="1" dirty="0"/>
              <a:t>WARCABY</a:t>
            </a:r>
            <a:endParaRPr lang="pl-PL" sz="3200" dirty="0"/>
          </a:p>
        </p:txBody>
      </p:sp>
      <p:pic>
        <p:nvPicPr>
          <p:cNvPr id="3" name="Obraz 2">
            <a:extLst>
              <a:ext uri="{FF2B5EF4-FFF2-40B4-BE49-F238E27FC236}">
                <a16:creationId xmlns:a16="http://schemas.microsoft.com/office/drawing/2014/main" id="{969D0D95-AC09-4115-9A61-FFC10B94B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53" y="1234411"/>
            <a:ext cx="8152091" cy="5439641"/>
          </a:xfrm>
          <a:prstGeom prst="rect">
            <a:avLst/>
          </a:prstGeom>
        </p:spPr>
      </p:pic>
    </p:spTree>
    <p:extLst>
      <p:ext uri="{BB962C8B-B14F-4D97-AF65-F5344CB8AC3E}">
        <p14:creationId xmlns:p14="http://schemas.microsoft.com/office/powerpoint/2010/main" val="280462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5BF2F729-F1DC-4DE8-8E90-F6EE7FBF8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1" y="107276"/>
            <a:ext cx="8889966" cy="4194560"/>
          </a:xfrm>
          <a:prstGeom prst="rect">
            <a:avLst/>
          </a:prstGeom>
        </p:spPr>
      </p:pic>
      <p:sp>
        <p:nvSpPr>
          <p:cNvPr id="9" name="Prostokąt 8">
            <a:extLst>
              <a:ext uri="{FF2B5EF4-FFF2-40B4-BE49-F238E27FC236}">
                <a16:creationId xmlns:a16="http://schemas.microsoft.com/office/drawing/2014/main" id="{CC255ED4-576F-41CF-BDB7-C17DAC4726AD}"/>
              </a:ext>
            </a:extLst>
          </p:cNvPr>
          <p:cNvSpPr/>
          <p:nvPr/>
        </p:nvSpPr>
        <p:spPr>
          <a:xfrm>
            <a:off x="183283" y="4621142"/>
            <a:ext cx="8852454" cy="1569660"/>
          </a:xfrm>
          <a:prstGeom prst="rect">
            <a:avLst/>
          </a:prstGeom>
        </p:spPr>
        <p:txBody>
          <a:bodyPr wrap="square">
            <a:spAutoFit/>
          </a:bodyPr>
          <a:lstStyle/>
          <a:p>
            <a:pPr algn="ctr"/>
            <a:r>
              <a:rPr lang="pl-PL" sz="3200" dirty="0"/>
              <a:t>W </a:t>
            </a:r>
            <a:r>
              <a:rPr lang="pl-PL" sz="3200" b="1" dirty="0">
                <a:solidFill>
                  <a:srgbClr val="C00000"/>
                </a:solidFill>
              </a:rPr>
              <a:t>1996r.</a:t>
            </a:r>
            <a:r>
              <a:rPr lang="pl-PL" sz="3200" dirty="0"/>
              <a:t> mistrz szachowy </a:t>
            </a:r>
            <a:r>
              <a:rPr lang="pl-PL" sz="3200" b="1" dirty="0"/>
              <a:t>Garri Kasparow </a:t>
            </a:r>
            <a:r>
              <a:rPr lang="pl-PL" sz="3200" dirty="0"/>
              <a:t>został po raz pierwszy pokonany przez system komputerowy IBM </a:t>
            </a:r>
            <a:r>
              <a:rPr lang="pl-PL" sz="3200" b="1" dirty="0" err="1"/>
              <a:t>Deep</a:t>
            </a:r>
            <a:r>
              <a:rPr lang="pl-PL" sz="3200" b="1" dirty="0"/>
              <a:t> Blue</a:t>
            </a:r>
            <a:endParaRPr lang="pl-PL" sz="3200" dirty="0"/>
          </a:p>
        </p:txBody>
      </p:sp>
    </p:spTree>
    <p:extLst>
      <p:ext uri="{BB962C8B-B14F-4D97-AF65-F5344CB8AC3E}">
        <p14:creationId xmlns:p14="http://schemas.microsoft.com/office/powerpoint/2010/main" val="53919552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bwód">
  <a:themeElements>
    <a:clrScheme name="Obwód">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bwód">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wó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862</TotalTime>
  <Words>425</Words>
  <Application>Microsoft Office PowerPoint</Application>
  <PresentationFormat>Pokaz na ekranie (4:3)</PresentationFormat>
  <Paragraphs>43</Paragraphs>
  <Slides>19</Slides>
  <Notes>8</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19</vt:i4>
      </vt:variant>
    </vt:vector>
  </HeadingPairs>
  <TitlesOfParts>
    <vt:vector size="27" baseType="lpstr">
      <vt:lpstr>Agency FB</vt:lpstr>
      <vt:lpstr>Arial</vt:lpstr>
      <vt:lpstr>Arial Black</vt:lpstr>
      <vt:lpstr>Calibri</vt:lpstr>
      <vt:lpstr>Calibri Light</vt:lpstr>
      <vt:lpstr>Tw Cen MT</vt:lpstr>
      <vt:lpstr>Motyw pakietu Office</vt:lpstr>
      <vt:lpstr>Obwód</vt:lpstr>
      <vt:lpstr>Prezentacja programu PowerPoint</vt:lpstr>
      <vt:lpstr>AI - SI</vt:lpstr>
      <vt:lpstr>Chaty AI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Zagadka</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Nauczyciel</dc:creator>
  <cp:lastModifiedBy>Biblioteka</cp:lastModifiedBy>
  <cp:revision>98</cp:revision>
  <dcterms:created xsi:type="dcterms:W3CDTF">2018-05-17T13:50:10Z</dcterms:created>
  <dcterms:modified xsi:type="dcterms:W3CDTF">2025-05-23T06:44:00Z</dcterms:modified>
</cp:coreProperties>
</file>